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Heading Now 31-38 Bold" panose="020B0604020202020204" charset="0"/>
      <p:regular r:id="rId18"/>
    </p:embeddedFont>
    <p:embeddedFont>
      <p:font typeface="Inter" panose="020B0604020202020204" charset="0"/>
      <p:regular r:id="rId19"/>
    </p:embeddedFont>
    <p:embeddedFont>
      <p:font typeface="Inter Bold" panose="020B0604020202020204" charset="0"/>
      <p:regular r:id="rId20"/>
    </p:embeddedFont>
    <p:embeddedFont>
      <p:font typeface="Inter Medium" panose="020B0604020202020204" charset="0"/>
      <p:regular r:id="rId21"/>
    </p:embeddedFont>
    <p:embeddedFont>
      <p:font typeface="Sloop Script Pro"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774"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0.sv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0.sv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3.jpeg"/><Relationship Id="rId11" Type="http://schemas.openxmlformats.org/officeDocument/2006/relationships/image" Target="../media/image17.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16.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2" name="Freeform 2"/>
          <p:cNvSpPr/>
          <p:nvPr/>
        </p:nvSpPr>
        <p:spPr>
          <a:xfrm>
            <a:off x="-1143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6000"/>
              <a:extLst>
                <a:ext uri="{96DAC541-7B7A-43D3-8B79-37D633B846F1}">
                  <asvg:svgBlip xmlns:asvg="http://schemas.microsoft.com/office/drawing/2016/SVG/main" r:embed="rId3"/>
                </a:ext>
              </a:extLst>
            </a:blip>
            <a:stretch>
              <a:fillRect/>
            </a:stretch>
          </a:blipFill>
        </p:spPr>
        <p:txBody>
          <a:bodyPr/>
          <a:lstStyle/>
          <a:p>
            <a:endParaRPr lang="it-IT"/>
          </a:p>
        </p:txBody>
      </p:sp>
      <p:grpSp>
        <p:nvGrpSpPr>
          <p:cNvPr id="3" name="Group 3"/>
          <p:cNvGrpSpPr/>
          <p:nvPr/>
        </p:nvGrpSpPr>
        <p:grpSpPr>
          <a:xfrm>
            <a:off x="4627829" y="10195456"/>
            <a:ext cx="13660171" cy="91544"/>
            <a:chOff x="0" y="0"/>
            <a:chExt cx="3597740" cy="24110"/>
          </a:xfrm>
        </p:grpSpPr>
        <p:sp>
          <p:nvSpPr>
            <p:cNvPr id="4" name="Freeform 4"/>
            <p:cNvSpPr/>
            <p:nvPr/>
          </p:nvSpPr>
          <p:spPr>
            <a:xfrm>
              <a:off x="0" y="0"/>
              <a:ext cx="3597740" cy="24110"/>
            </a:xfrm>
            <a:custGeom>
              <a:avLst/>
              <a:gdLst/>
              <a:ahLst/>
              <a:cxnLst/>
              <a:rect l="l" t="t" r="r" b="b"/>
              <a:pathLst>
                <a:path w="3597740" h="24110">
                  <a:moveTo>
                    <a:pt x="0" y="0"/>
                  </a:moveTo>
                  <a:lnTo>
                    <a:pt x="3597740" y="0"/>
                  </a:lnTo>
                  <a:lnTo>
                    <a:pt x="3597740" y="24110"/>
                  </a:lnTo>
                  <a:lnTo>
                    <a:pt x="0" y="24110"/>
                  </a:lnTo>
                  <a:close/>
                </a:path>
              </a:pathLst>
            </a:custGeom>
            <a:solidFill>
              <a:srgbClr val="9D0618"/>
            </a:solidFill>
          </p:spPr>
          <p:txBody>
            <a:bodyPr/>
            <a:lstStyle/>
            <a:p>
              <a:endParaRPr lang="it-IT"/>
            </a:p>
          </p:txBody>
        </p:sp>
        <p:sp>
          <p:nvSpPr>
            <p:cNvPr id="5" name="TextBox 5"/>
            <p:cNvSpPr txBox="1"/>
            <p:nvPr/>
          </p:nvSpPr>
          <p:spPr>
            <a:xfrm>
              <a:off x="0" y="-38100"/>
              <a:ext cx="3597740" cy="62210"/>
            </a:xfrm>
            <a:prstGeom prst="rect">
              <a:avLst/>
            </a:prstGeom>
          </p:spPr>
          <p:txBody>
            <a:bodyPr lIns="50800" tIns="50800" rIns="50800" bIns="50800" rtlCol="0" anchor="ctr"/>
            <a:lstStyle/>
            <a:p>
              <a:pPr algn="ctr">
                <a:lnSpc>
                  <a:spcPts val="2799"/>
                </a:lnSpc>
              </a:pPr>
              <a:endParaRPr/>
            </a:p>
          </p:txBody>
        </p:sp>
      </p:grpSp>
      <p:grpSp>
        <p:nvGrpSpPr>
          <p:cNvPr id="6" name="Group 6"/>
          <p:cNvGrpSpPr/>
          <p:nvPr/>
        </p:nvGrpSpPr>
        <p:grpSpPr>
          <a:xfrm>
            <a:off x="0" y="10195456"/>
            <a:ext cx="4740949" cy="91544"/>
            <a:chOff x="0" y="0"/>
            <a:chExt cx="1248645" cy="24110"/>
          </a:xfrm>
        </p:grpSpPr>
        <p:sp>
          <p:nvSpPr>
            <p:cNvPr id="7" name="Freeform 7"/>
            <p:cNvSpPr/>
            <p:nvPr/>
          </p:nvSpPr>
          <p:spPr>
            <a:xfrm>
              <a:off x="0" y="0"/>
              <a:ext cx="1248645" cy="24110"/>
            </a:xfrm>
            <a:custGeom>
              <a:avLst/>
              <a:gdLst/>
              <a:ahLst/>
              <a:cxnLst/>
              <a:rect l="l" t="t" r="r" b="b"/>
              <a:pathLst>
                <a:path w="1248645" h="24110">
                  <a:moveTo>
                    <a:pt x="0" y="0"/>
                  </a:moveTo>
                  <a:lnTo>
                    <a:pt x="1248645" y="0"/>
                  </a:lnTo>
                  <a:lnTo>
                    <a:pt x="1248645" y="24110"/>
                  </a:lnTo>
                  <a:lnTo>
                    <a:pt x="0" y="24110"/>
                  </a:lnTo>
                  <a:close/>
                </a:path>
              </a:pathLst>
            </a:custGeom>
            <a:solidFill>
              <a:srgbClr val="21352E"/>
            </a:solidFill>
          </p:spPr>
          <p:txBody>
            <a:bodyPr/>
            <a:lstStyle/>
            <a:p>
              <a:endParaRPr lang="it-IT"/>
            </a:p>
          </p:txBody>
        </p:sp>
        <p:sp>
          <p:nvSpPr>
            <p:cNvPr id="8" name="TextBox 8"/>
            <p:cNvSpPr txBox="1"/>
            <p:nvPr/>
          </p:nvSpPr>
          <p:spPr>
            <a:xfrm>
              <a:off x="0" y="-38100"/>
              <a:ext cx="1248645" cy="62210"/>
            </a:xfrm>
            <a:prstGeom prst="rect">
              <a:avLst/>
            </a:prstGeom>
          </p:spPr>
          <p:txBody>
            <a:bodyPr lIns="50800" tIns="50800" rIns="50800" bIns="50800" rtlCol="0" anchor="ctr"/>
            <a:lstStyle/>
            <a:p>
              <a:pPr algn="ctr">
                <a:lnSpc>
                  <a:spcPts val="2799"/>
                </a:lnSpc>
              </a:pPr>
              <a:endParaRPr/>
            </a:p>
          </p:txBody>
        </p:sp>
      </p:grpSp>
      <p:grpSp>
        <p:nvGrpSpPr>
          <p:cNvPr id="9" name="Group 9"/>
          <p:cNvGrpSpPr/>
          <p:nvPr/>
        </p:nvGrpSpPr>
        <p:grpSpPr>
          <a:xfrm>
            <a:off x="6211521" y="7703241"/>
            <a:ext cx="5864958" cy="1555059"/>
            <a:chOff x="0" y="0"/>
            <a:chExt cx="1405317" cy="372612"/>
          </a:xfrm>
        </p:grpSpPr>
        <p:sp>
          <p:nvSpPr>
            <p:cNvPr id="10" name="Freeform 10"/>
            <p:cNvSpPr/>
            <p:nvPr/>
          </p:nvSpPr>
          <p:spPr>
            <a:xfrm>
              <a:off x="0" y="0"/>
              <a:ext cx="1405318" cy="372612"/>
            </a:xfrm>
            <a:custGeom>
              <a:avLst/>
              <a:gdLst/>
              <a:ahLst/>
              <a:cxnLst/>
              <a:rect l="l" t="t" r="r" b="b"/>
              <a:pathLst>
                <a:path w="1405318" h="372612">
                  <a:moveTo>
                    <a:pt x="0" y="0"/>
                  </a:moveTo>
                  <a:lnTo>
                    <a:pt x="1405318" y="0"/>
                  </a:lnTo>
                  <a:lnTo>
                    <a:pt x="1405318" y="372612"/>
                  </a:lnTo>
                  <a:lnTo>
                    <a:pt x="0" y="372612"/>
                  </a:lnTo>
                  <a:close/>
                </a:path>
              </a:pathLst>
            </a:custGeom>
            <a:solidFill>
              <a:srgbClr val="21352E"/>
            </a:solidFill>
          </p:spPr>
          <p:txBody>
            <a:bodyPr/>
            <a:lstStyle/>
            <a:p>
              <a:endParaRPr lang="it-IT"/>
            </a:p>
          </p:txBody>
        </p:sp>
        <p:sp>
          <p:nvSpPr>
            <p:cNvPr id="11" name="TextBox 11"/>
            <p:cNvSpPr txBox="1"/>
            <p:nvPr/>
          </p:nvSpPr>
          <p:spPr>
            <a:xfrm>
              <a:off x="0" y="-38100"/>
              <a:ext cx="1405317" cy="410712"/>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2398135" y="5112567"/>
            <a:ext cx="13491730" cy="3392143"/>
            <a:chOff x="0" y="0"/>
            <a:chExt cx="3232788" cy="812800"/>
          </a:xfrm>
        </p:grpSpPr>
        <p:sp>
          <p:nvSpPr>
            <p:cNvPr id="13" name="Freeform 13"/>
            <p:cNvSpPr/>
            <p:nvPr/>
          </p:nvSpPr>
          <p:spPr>
            <a:xfrm>
              <a:off x="0" y="0"/>
              <a:ext cx="3232788" cy="812800"/>
            </a:xfrm>
            <a:custGeom>
              <a:avLst/>
              <a:gdLst/>
              <a:ahLst/>
              <a:cxnLst/>
              <a:rect l="l" t="t" r="r" b="b"/>
              <a:pathLst>
                <a:path w="3232788" h="812800">
                  <a:moveTo>
                    <a:pt x="0" y="0"/>
                  </a:moveTo>
                  <a:lnTo>
                    <a:pt x="3232788" y="0"/>
                  </a:lnTo>
                  <a:lnTo>
                    <a:pt x="3232788" y="812800"/>
                  </a:lnTo>
                  <a:lnTo>
                    <a:pt x="0" y="812800"/>
                  </a:lnTo>
                  <a:close/>
                </a:path>
              </a:pathLst>
            </a:custGeom>
            <a:solidFill>
              <a:srgbClr val="9D0618"/>
            </a:solidFill>
          </p:spPr>
          <p:txBody>
            <a:bodyPr/>
            <a:lstStyle/>
            <a:p>
              <a:endParaRPr lang="it-IT"/>
            </a:p>
          </p:txBody>
        </p:sp>
        <p:sp>
          <p:nvSpPr>
            <p:cNvPr id="14" name="TextBox 14"/>
            <p:cNvSpPr txBox="1"/>
            <p:nvPr/>
          </p:nvSpPr>
          <p:spPr>
            <a:xfrm>
              <a:off x="0" y="-38100"/>
              <a:ext cx="3232788" cy="8509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5652586" y="6381022"/>
            <a:ext cx="989628" cy="1513771"/>
          </a:xfrm>
          <a:custGeom>
            <a:avLst/>
            <a:gdLst/>
            <a:ahLst/>
            <a:cxnLst/>
            <a:rect l="l" t="t" r="r" b="b"/>
            <a:pathLst>
              <a:path w="989628" h="1513771">
                <a:moveTo>
                  <a:pt x="0" y="0"/>
                </a:moveTo>
                <a:lnTo>
                  <a:pt x="989627" y="0"/>
                </a:lnTo>
                <a:lnTo>
                  <a:pt x="989627" y="1513771"/>
                </a:lnTo>
                <a:lnTo>
                  <a:pt x="0" y="15137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16" name="Freeform 16"/>
          <p:cNvSpPr/>
          <p:nvPr/>
        </p:nvSpPr>
        <p:spPr>
          <a:xfrm>
            <a:off x="1504388" y="5112567"/>
            <a:ext cx="653282" cy="1212589"/>
          </a:xfrm>
          <a:custGeom>
            <a:avLst/>
            <a:gdLst/>
            <a:ahLst/>
            <a:cxnLst/>
            <a:rect l="l" t="t" r="r" b="b"/>
            <a:pathLst>
              <a:path w="653282" h="1212589">
                <a:moveTo>
                  <a:pt x="0" y="0"/>
                </a:moveTo>
                <a:lnTo>
                  <a:pt x="653282" y="0"/>
                </a:lnTo>
                <a:lnTo>
                  <a:pt x="653282" y="1212589"/>
                </a:lnTo>
                <a:lnTo>
                  <a:pt x="0" y="12125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it-IT"/>
          </a:p>
        </p:txBody>
      </p:sp>
      <p:sp>
        <p:nvSpPr>
          <p:cNvPr id="17" name="TextBox 17"/>
          <p:cNvSpPr txBox="1"/>
          <p:nvPr/>
        </p:nvSpPr>
        <p:spPr>
          <a:xfrm>
            <a:off x="6382662" y="8657033"/>
            <a:ext cx="5693818" cy="306705"/>
          </a:xfrm>
          <a:prstGeom prst="rect">
            <a:avLst/>
          </a:prstGeom>
        </p:spPr>
        <p:txBody>
          <a:bodyPr lIns="0" tIns="0" rIns="0" bIns="0" rtlCol="0" anchor="t">
            <a:spAutoFit/>
          </a:bodyPr>
          <a:lstStyle/>
          <a:p>
            <a:pPr algn="ctr">
              <a:lnSpc>
                <a:spcPts val="2520"/>
              </a:lnSpc>
              <a:spcBef>
                <a:spcPct val="0"/>
              </a:spcBef>
            </a:pPr>
            <a:r>
              <a:rPr lang="en-US" sz="1800" b="1" spc="-53">
                <a:solidFill>
                  <a:srgbClr val="FFFFFF"/>
                </a:solidFill>
                <a:latin typeface="Inter Medium"/>
                <a:ea typeface="Inter Medium"/>
                <a:cs typeface="Inter Medium"/>
                <a:sym typeface="Inter Medium"/>
              </a:rPr>
              <a:t>BIG DATA ENGINEERING &amp; SOLUTIONS ARCHITECT</a:t>
            </a:r>
          </a:p>
        </p:txBody>
      </p:sp>
      <p:sp>
        <p:nvSpPr>
          <p:cNvPr id="18" name="TextBox 18"/>
          <p:cNvSpPr txBox="1"/>
          <p:nvPr/>
        </p:nvSpPr>
        <p:spPr>
          <a:xfrm>
            <a:off x="1645787" y="89385"/>
            <a:ext cx="14996426" cy="5290242"/>
          </a:xfrm>
          <a:prstGeom prst="rect">
            <a:avLst/>
          </a:prstGeom>
        </p:spPr>
        <p:txBody>
          <a:bodyPr lIns="0" tIns="0" rIns="0" bIns="0" rtlCol="0" anchor="t">
            <a:spAutoFit/>
          </a:bodyPr>
          <a:lstStyle/>
          <a:p>
            <a:pPr algn="ctr">
              <a:lnSpc>
                <a:spcPts val="37806"/>
              </a:lnSpc>
              <a:spcBef>
                <a:spcPct val="0"/>
              </a:spcBef>
            </a:pPr>
            <a:r>
              <a:rPr lang="en-US" sz="27004" b="1">
                <a:solidFill>
                  <a:srgbClr val="9D0618"/>
                </a:solidFill>
                <a:latin typeface="Heading Now 31-38 Bold"/>
                <a:ea typeface="Heading Now 31-38 Bold"/>
                <a:cs typeface="Heading Now 31-38 Bold"/>
                <a:sym typeface="Heading Now 31-38 Bold"/>
              </a:rPr>
              <a:t>FAKE NEWS</a:t>
            </a:r>
          </a:p>
        </p:txBody>
      </p:sp>
      <p:sp>
        <p:nvSpPr>
          <p:cNvPr id="19" name="TextBox 19"/>
          <p:cNvSpPr txBox="1"/>
          <p:nvPr/>
        </p:nvSpPr>
        <p:spPr>
          <a:xfrm>
            <a:off x="2126371" y="4288641"/>
            <a:ext cx="13519391" cy="4420506"/>
          </a:xfrm>
          <a:prstGeom prst="rect">
            <a:avLst/>
          </a:prstGeom>
        </p:spPr>
        <p:txBody>
          <a:bodyPr lIns="0" tIns="0" rIns="0" bIns="0" rtlCol="0" anchor="t">
            <a:spAutoFit/>
          </a:bodyPr>
          <a:lstStyle/>
          <a:p>
            <a:pPr algn="ctr">
              <a:lnSpc>
                <a:spcPts val="37884"/>
              </a:lnSpc>
              <a:spcBef>
                <a:spcPct val="0"/>
              </a:spcBef>
            </a:pPr>
            <a:r>
              <a:rPr lang="en-US" sz="25000" b="1" dirty="0">
                <a:solidFill>
                  <a:srgbClr val="FAF8F0"/>
                </a:solidFill>
                <a:latin typeface="Heading Now 31-38 Bold"/>
                <a:ea typeface="Heading Now 31-38 Bold"/>
                <a:cs typeface="Heading Now 31-38 Bold"/>
                <a:sym typeface="Heading Now 31-38 Bold"/>
              </a:rPr>
              <a:t>DEDECTION</a:t>
            </a:r>
          </a:p>
        </p:txBody>
      </p:sp>
      <p:grpSp>
        <p:nvGrpSpPr>
          <p:cNvPr id="20" name="Group 20"/>
          <p:cNvGrpSpPr/>
          <p:nvPr/>
        </p:nvGrpSpPr>
        <p:grpSpPr>
          <a:xfrm>
            <a:off x="0" y="0"/>
            <a:ext cx="13660171" cy="96473"/>
            <a:chOff x="0" y="0"/>
            <a:chExt cx="3597740" cy="25409"/>
          </a:xfrm>
        </p:grpSpPr>
        <p:sp>
          <p:nvSpPr>
            <p:cNvPr id="21" name="Freeform 21"/>
            <p:cNvSpPr/>
            <p:nvPr/>
          </p:nvSpPr>
          <p:spPr>
            <a:xfrm>
              <a:off x="0" y="0"/>
              <a:ext cx="3597740" cy="25409"/>
            </a:xfrm>
            <a:custGeom>
              <a:avLst/>
              <a:gdLst/>
              <a:ahLst/>
              <a:cxnLst/>
              <a:rect l="l" t="t" r="r" b="b"/>
              <a:pathLst>
                <a:path w="3597740" h="25409">
                  <a:moveTo>
                    <a:pt x="0" y="0"/>
                  </a:moveTo>
                  <a:lnTo>
                    <a:pt x="3597740" y="0"/>
                  </a:lnTo>
                  <a:lnTo>
                    <a:pt x="3597740" y="25409"/>
                  </a:lnTo>
                  <a:lnTo>
                    <a:pt x="0" y="25409"/>
                  </a:lnTo>
                  <a:close/>
                </a:path>
              </a:pathLst>
            </a:custGeom>
            <a:solidFill>
              <a:srgbClr val="9D0618"/>
            </a:solidFill>
          </p:spPr>
          <p:txBody>
            <a:bodyPr/>
            <a:lstStyle/>
            <a:p>
              <a:endParaRPr lang="it-IT"/>
            </a:p>
          </p:txBody>
        </p:sp>
        <p:sp>
          <p:nvSpPr>
            <p:cNvPr id="22" name="TextBox 22"/>
            <p:cNvSpPr txBox="1"/>
            <p:nvPr/>
          </p:nvSpPr>
          <p:spPr>
            <a:xfrm>
              <a:off x="0" y="-38100"/>
              <a:ext cx="3597740" cy="63509"/>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13547051" y="0"/>
            <a:ext cx="4740949" cy="96473"/>
            <a:chOff x="0" y="0"/>
            <a:chExt cx="1248645" cy="25409"/>
          </a:xfrm>
        </p:grpSpPr>
        <p:sp>
          <p:nvSpPr>
            <p:cNvPr id="24" name="Freeform 24"/>
            <p:cNvSpPr/>
            <p:nvPr/>
          </p:nvSpPr>
          <p:spPr>
            <a:xfrm>
              <a:off x="0" y="0"/>
              <a:ext cx="1248645" cy="25409"/>
            </a:xfrm>
            <a:custGeom>
              <a:avLst/>
              <a:gdLst/>
              <a:ahLst/>
              <a:cxnLst/>
              <a:rect l="l" t="t" r="r" b="b"/>
              <a:pathLst>
                <a:path w="1248645" h="25409">
                  <a:moveTo>
                    <a:pt x="0" y="0"/>
                  </a:moveTo>
                  <a:lnTo>
                    <a:pt x="1248645" y="0"/>
                  </a:lnTo>
                  <a:lnTo>
                    <a:pt x="1248645" y="25409"/>
                  </a:lnTo>
                  <a:lnTo>
                    <a:pt x="0" y="25409"/>
                  </a:lnTo>
                  <a:close/>
                </a:path>
              </a:pathLst>
            </a:custGeom>
            <a:solidFill>
              <a:srgbClr val="21352E"/>
            </a:solidFill>
          </p:spPr>
          <p:txBody>
            <a:bodyPr/>
            <a:lstStyle/>
            <a:p>
              <a:endParaRPr lang="it-IT"/>
            </a:p>
          </p:txBody>
        </p:sp>
        <p:sp>
          <p:nvSpPr>
            <p:cNvPr id="25" name="TextBox 25"/>
            <p:cNvSpPr txBox="1"/>
            <p:nvPr/>
          </p:nvSpPr>
          <p:spPr>
            <a:xfrm>
              <a:off x="0" y="-38100"/>
              <a:ext cx="1248645" cy="63509"/>
            </a:xfrm>
            <a:prstGeom prst="rect">
              <a:avLst/>
            </a:prstGeom>
          </p:spPr>
          <p:txBody>
            <a:bodyPr lIns="50800" tIns="50800" rIns="50800" bIns="50800" rtlCol="0" anchor="ctr"/>
            <a:lstStyle/>
            <a:p>
              <a:pPr algn="ctr">
                <a:lnSpc>
                  <a:spcPts val="2799"/>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grpSp>
        <p:nvGrpSpPr>
          <p:cNvPr id="2" name="Group 2"/>
          <p:cNvGrpSpPr/>
          <p:nvPr/>
        </p:nvGrpSpPr>
        <p:grpSpPr>
          <a:xfrm>
            <a:off x="10691715" y="1481138"/>
            <a:ext cx="6567585" cy="4191957"/>
            <a:chOff x="0" y="0"/>
            <a:chExt cx="1273423" cy="812800"/>
          </a:xfrm>
        </p:grpSpPr>
        <p:sp>
          <p:nvSpPr>
            <p:cNvPr id="3" name="Freeform 3"/>
            <p:cNvSpPr/>
            <p:nvPr/>
          </p:nvSpPr>
          <p:spPr>
            <a:xfrm>
              <a:off x="0" y="0"/>
              <a:ext cx="1273423" cy="812800"/>
            </a:xfrm>
            <a:custGeom>
              <a:avLst/>
              <a:gdLst/>
              <a:ahLst/>
              <a:cxnLst/>
              <a:rect l="l" t="t" r="r" b="b"/>
              <a:pathLst>
                <a:path w="1273423" h="812800">
                  <a:moveTo>
                    <a:pt x="0" y="0"/>
                  </a:moveTo>
                  <a:lnTo>
                    <a:pt x="1273423" y="0"/>
                  </a:lnTo>
                  <a:lnTo>
                    <a:pt x="1273423" y="812800"/>
                  </a:lnTo>
                  <a:lnTo>
                    <a:pt x="0" y="812800"/>
                  </a:lnTo>
                  <a:close/>
                </a:path>
              </a:pathLst>
            </a:custGeom>
            <a:blipFill>
              <a:blip r:embed="rId2"/>
              <a:stretch>
                <a:fillRect l="-501" r="-501"/>
              </a:stretch>
            </a:blipFill>
          </p:spPr>
          <p:txBody>
            <a:bodyPr/>
            <a:lstStyle/>
            <a:p>
              <a:endParaRPr lang="it-IT"/>
            </a:p>
          </p:txBody>
        </p:sp>
      </p:grpSp>
      <p:grpSp>
        <p:nvGrpSpPr>
          <p:cNvPr id="4" name="Group 4"/>
          <p:cNvGrpSpPr/>
          <p:nvPr/>
        </p:nvGrpSpPr>
        <p:grpSpPr>
          <a:xfrm>
            <a:off x="752759" y="6463670"/>
            <a:ext cx="5316717" cy="2830569"/>
            <a:chOff x="0" y="0"/>
            <a:chExt cx="7088956" cy="3774092"/>
          </a:xfrm>
        </p:grpSpPr>
        <p:sp>
          <p:nvSpPr>
            <p:cNvPr id="5" name="TextBox 5"/>
            <p:cNvSpPr txBox="1"/>
            <p:nvPr/>
          </p:nvSpPr>
          <p:spPr>
            <a:xfrm>
              <a:off x="0" y="38100"/>
              <a:ext cx="7088956" cy="921063"/>
            </a:xfrm>
            <a:prstGeom prst="rect">
              <a:avLst/>
            </a:prstGeom>
          </p:spPr>
          <p:txBody>
            <a:bodyPr lIns="0" tIns="0" rIns="0" bIns="0" rtlCol="0" anchor="t">
              <a:spAutoFit/>
            </a:bodyPr>
            <a:lstStyle/>
            <a:p>
              <a:pPr marL="0" lvl="0" indent="0" algn="l">
                <a:lnSpc>
                  <a:spcPts val="5255"/>
                </a:lnSpc>
                <a:spcBef>
                  <a:spcPct val="0"/>
                </a:spcBef>
              </a:pPr>
              <a:r>
                <a:rPr lang="en-US" sz="4777" b="1" spc="-143">
                  <a:solidFill>
                    <a:srgbClr val="161616"/>
                  </a:solidFill>
                  <a:latin typeface="Inter Bold"/>
                  <a:ea typeface="Inter Bold"/>
                  <a:cs typeface="Inter Bold"/>
                  <a:sym typeface="Inter Bold"/>
                </a:rPr>
                <a:t>TF - IDF</a:t>
              </a:r>
            </a:p>
          </p:txBody>
        </p:sp>
        <p:sp>
          <p:nvSpPr>
            <p:cNvPr id="6" name="TextBox 6"/>
            <p:cNvSpPr txBox="1"/>
            <p:nvPr/>
          </p:nvSpPr>
          <p:spPr>
            <a:xfrm>
              <a:off x="0" y="1304302"/>
              <a:ext cx="7088956" cy="2469791"/>
            </a:xfrm>
            <a:prstGeom prst="rect">
              <a:avLst/>
            </a:prstGeom>
          </p:spPr>
          <p:txBody>
            <a:bodyPr lIns="0" tIns="0" rIns="0" bIns="0" rtlCol="0" anchor="t">
              <a:spAutoFit/>
            </a:bodyPr>
            <a:lstStyle/>
            <a:p>
              <a:pPr marL="0" lvl="0" indent="0" algn="l">
                <a:lnSpc>
                  <a:spcPts val="2454"/>
                </a:lnSpc>
                <a:spcBef>
                  <a:spcPct val="0"/>
                </a:spcBef>
              </a:pPr>
              <a:r>
                <a:rPr lang="en-US" sz="1752" spc="-52">
                  <a:solidFill>
                    <a:srgbClr val="161616"/>
                  </a:solidFill>
                  <a:latin typeface="Inter"/>
                  <a:ea typeface="Inter"/>
                  <a:cs typeface="Inter"/>
                  <a:sym typeface="Inter"/>
                </a:rPr>
                <a:t>LA TF-IDF MISURA L’IMPORTANZA DI UNA PAROLA COMBINANDO FREQUENZA NEL DOCUMENTO E RARITÀ NEL CORPUS, EVIDENZIANDO I TERMINI PIÙ RAPPRESENTATIVI. È UNA TECNICA SEMPLICE MA MOLTO EFFICACE PER LA CLASSIFICAZIONE TESTUALE</a:t>
              </a:r>
            </a:p>
          </p:txBody>
        </p:sp>
      </p:grpSp>
      <p:grpSp>
        <p:nvGrpSpPr>
          <p:cNvPr id="7" name="Group 7"/>
          <p:cNvGrpSpPr/>
          <p:nvPr/>
        </p:nvGrpSpPr>
        <p:grpSpPr>
          <a:xfrm>
            <a:off x="6467726" y="6463670"/>
            <a:ext cx="5162190" cy="3141951"/>
            <a:chOff x="0" y="0"/>
            <a:chExt cx="6882920" cy="4189268"/>
          </a:xfrm>
        </p:grpSpPr>
        <p:sp>
          <p:nvSpPr>
            <p:cNvPr id="8" name="TextBox 8"/>
            <p:cNvSpPr txBox="1"/>
            <p:nvPr/>
          </p:nvSpPr>
          <p:spPr>
            <a:xfrm>
              <a:off x="0" y="38100"/>
              <a:ext cx="6882920" cy="921063"/>
            </a:xfrm>
            <a:prstGeom prst="rect">
              <a:avLst/>
            </a:prstGeom>
          </p:spPr>
          <p:txBody>
            <a:bodyPr lIns="0" tIns="0" rIns="0" bIns="0" rtlCol="0" anchor="t">
              <a:spAutoFit/>
            </a:bodyPr>
            <a:lstStyle/>
            <a:p>
              <a:pPr marL="0" lvl="0" indent="0" algn="l">
                <a:lnSpc>
                  <a:spcPts val="5255"/>
                </a:lnSpc>
                <a:spcBef>
                  <a:spcPct val="0"/>
                </a:spcBef>
              </a:pPr>
              <a:r>
                <a:rPr lang="en-US" sz="4777" b="1" spc="-143">
                  <a:solidFill>
                    <a:srgbClr val="161616"/>
                  </a:solidFill>
                  <a:latin typeface="Inter Bold"/>
                  <a:ea typeface="Inter Bold"/>
                  <a:cs typeface="Inter Bold"/>
                  <a:sym typeface="Inter Bold"/>
                </a:rPr>
                <a:t>WORD 2 VECT</a:t>
              </a:r>
            </a:p>
          </p:txBody>
        </p:sp>
        <p:sp>
          <p:nvSpPr>
            <p:cNvPr id="9" name="TextBox 9"/>
            <p:cNvSpPr txBox="1"/>
            <p:nvPr/>
          </p:nvSpPr>
          <p:spPr>
            <a:xfrm>
              <a:off x="0" y="1304302"/>
              <a:ext cx="6882920" cy="2884966"/>
            </a:xfrm>
            <a:prstGeom prst="rect">
              <a:avLst/>
            </a:prstGeom>
          </p:spPr>
          <p:txBody>
            <a:bodyPr lIns="0" tIns="0" rIns="0" bIns="0" rtlCol="0" anchor="t">
              <a:spAutoFit/>
            </a:bodyPr>
            <a:lstStyle/>
            <a:p>
              <a:pPr marL="0" lvl="0" indent="0" algn="l">
                <a:lnSpc>
                  <a:spcPts val="2454"/>
                </a:lnSpc>
                <a:spcBef>
                  <a:spcPct val="0"/>
                </a:spcBef>
              </a:pPr>
              <a:r>
                <a:rPr lang="en-US" sz="1752" spc="-52">
                  <a:solidFill>
                    <a:srgbClr val="161616"/>
                  </a:solidFill>
                  <a:latin typeface="Inter"/>
                  <a:ea typeface="Inter"/>
                  <a:cs typeface="Inter"/>
                  <a:sym typeface="Inter"/>
                </a:rPr>
                <a:t>WORD2VEC È UNA TECNICA DI EMBEDDING CHE UTILIZZA RETI NEURALI PER APPRENDERE RAPPRESENTAZIONI VETTORIALI DENSE DELLE PAROLE. SI BASA SU DUE ARCHITETTURE PRINCIPALI, CBOW E SKIP-GRAM, CHE PERMETTONO DI COGLIERE RELAZIONI SEMANTICHE E SINTATTICHE TRA TERMINI</a:t>
              </a:r>
            </a:p>
          </p:txBody>
        </p:sp>
      </p:grpSp>
      <p:grpSp>
        <p:nvGrpSpPr>
          <p:cNvPr id="10" name="Group 10"/>
          <p:cNvGrpSpPr/>
          <p:nvPr/>
        </p:nvGrpSpPr>
        <p:grpSpPr>
          <a:xfrm>
            <a:off x="12168153" y="6463670"/>
            <a:ext cx="5367088" cy="2851199"/>
            <a:chOff x="0" y="0"/>
            <a:chExt cx="7156117" cy="3801599"/>
          </a:xfrm>
        </p:grpSpPr>
        <p:sp>
          <p:nvSpPr>
            <p:cNvPr id="11" name="TextBox 11"/>
            <p:cNvSpPr txBox="1"/>
            <p:nvPr/>
          </p:nvSpPr>
          <p:spPr>
            <a:xfrm>
              <a:off x="0" y="28575"/>
              <a:ext cx="7156117" cy="771596"/>
            </a:xfrm>
            <a:prstGeom prst="rect">
              <a:avLst/>
            </a:prstGeom>
          </p:spPr>
          <p:txBody>
            <a:bodyPr lIns="0" tIns="0" rIns="0" bIns="0" rtlCol="0" anchor="t">
              <a:spAutoFit/>
            </a:bodyPr>
            <a:lstStyle/>
            <a:p>
              <a:pPr marL="0" lvl="0" indent="0" algn="l">
                <a:lnSpc>
                  <a:spcPts val="4420"/>
                </a:lnSpc>
                <a:spcBef>
                  <a:spcPct val="0"/>
                </a:spcBef>
              </a:pPr>
              <a:r>
                <a:rPr lang="en-US" sz="4018" b="1" spc="-120">
                  <a:solidFill>
                    <a:srgbClr val="161616"/>
                  </a:solidFill>
                  <a:latin typeface="Inter Bold"/>
                  <a:ea typeface="Inter Bold"/>
                  <a:cs typeface="Inter Bold"/>
                  <a:sym typeface="Inter Bold"/>
                </a:rPr>
                <a:t>TRANSFORMERS</a:t>
              </a:r>
            </a:p>
          </p:txBody>
        </p:sp>
        <p:sp>
          <p:nvSpPr>
            <p:cNvPr id="12" name="TextBox 12"/>
            <p:cNvSpPr txBox="1"/>
            <p:nvPr/>
          </p:nvSpPr>
          <p:spPr>
            <a:xfrm>
              <a:off x="0" y="1161176"/>
              <a:ext cx="7156117" cy="2640423"/>
            </a:xfrm>
            <a:prstGeom prst="rect">
              <a:avLst/>
            </a:prstGeom>
          </p:spPr>
          <p:txBody>
            <a:bodyPr lIns="0" tIns="0" rIns="0" bIns="0" rtlCol="0" anchor="t">
              <a:spAutoFit/>
            </a:bodyPr>
            <a:lstStyle/>
            <a:p>
              <a:pPr marL="0" lvl="0" indent="0" algn="l">
                <a:lnSpc>
                  <a:spcPts val="2616"/>
                </a:lnSpc>
                <a:spcBef>
                  <a:spcPct val="0"/>
                </a:spcBef>
              </a:pPr>
              <a:r>
                <a:rPr lang="en-US" sz="1869" u="none" spc="-56">
                  <a:solidFill>
                    <a:srgbClr val="161616"/>
                  </a:solidFill>
                  <a:latin typeface="Inter"/>
                  <a:ea typeface="Inter"/>
                  <a:cs typeface="Inter"/>
                  <a:sym typeface="Inter"/>
                </a:rPr>
                <a:t>I TRANSFORMERS INTRODUCONO EMBEDDING DINAMICI CHE CONSIDERANO IL CONTESTO IN CUI LE PAROLE COMPAIONO. QUESTO APPROCCIO CONSENTE DI CATTURARE MEGLIO LE DIPENDENZE TRA TERMINI E LE SFUMATURE SEMANTICHE NEI TESTI.</a:t>
              </a:r>
            </a:p>
          </p:txBody>
        </p:sp>
      </p:grpSp>
      <p:sp>
        <p:nvSpPr>
          <p:cNvPr id="13" name="TextBox 13"/>
          <p:cNvSpPr txBox="1"/>
          <p:nvPr/>
        </p:nvSpPr>
        <p:spPr>
          <a:xfrm>
            <a:off x="1028700" y="2348140"/>
            <a:ext cx="7744179" cy="2257928"/>
          </a:xfrm>
          <a:prstGeom prst="rect">
            <a:avLst/>
          </a:prstGeom>
        </p:spPr>
        <p:txBody>
          <a:bodyPr lIns="0" tIns="0" rIns="0" bIns="0" rtlCol="0" anchor="t">
            <a:spAutoFit/>
          </a:bodyPr>
          <a:lstStyle/>
          <a:p>
            <a:pPr marL="0" lvl="0" indent="0" algn="l">
              <a:lnSpc>
                <a:spcPts val="14893"/>
              </a:lnSpc>
              <a:spcBef>
                <a:spcPct val="0"/>
              </a:spcBef>
            </a:pPr>
            <a:r>
              <a:rPr lang="en-US" sz="13539" b="1" u="none">
                <a:solidFill>
                  <a:srgbClr val="9D0618"/>
                </a:solidFill>
                <a:latin typeface="Heading Now 31-38 Bold"/>
                <a:ea typeface="Heading Now 31-38 Bold"/>
                <a:cs typeface="Heading Now 31-38 Bold"/>
                <a:sym typeface="Heading Now 31-38 Bold"/>
              </a:rPr>
              <a:t>WORD EMBEDDING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2" name="Freeform 2"/>
          <p:cNvSpPr/>
          <p:nvPr/>
        </p:nvSpPr>
        <p:spPr>
          <a:xfrm>
            <a:off x="10433737" y="3310108"/>
            <a:ext cx="395704" cy="399197"/>
          </a:xfrm>
          <a:custGeom>
            <a:avLst/>
            <a:gdLst/>
            <a:ahLst/>
            <a:cxnLst/>
            <a:rect l="l" t="t" r="r" b="b"/>
            <a:pathLst>
              <a:path w="395704" h="399197">
                <a:moveTo>
                  <a:pt x="0" y="0"/>
                </a:moveTo>
                <a:lnTo>
                  <a:pt x="395704" y="0"/>
                </a:lnTo>
                <a:lnTo>
                  <a:pt x="395704" y="399197"/>
                </a:lnTo>
                <a:lnTo>
                  <a:pt x="0" y="3991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3" name="Freeform 3"/>
          <p:cNvSpPr/>
          <p:nvPr/>
        </p:nvSpPr>
        <p:spPr>
          <a:xfrm>
            <a:off x="10433737" y="6088375"/>
            <a:ext cx="395704" cy="399197"/>
          </a:xfrm>
          <a:custGeom>
            <a:avLst/>
            <a:gdLst/>
            <a:ahLst/>
            <a:cxnLst/>
            <a:rect l="l" t="t" r="r" b="b"/>
            <a:pathLst>
              <a:path w="395704" h="399197">
                <a:moveTo>
                  <a:pt x="0" y="0"/>
                </a:moveTo>
                <a:lnTo>
                  <a:pt x="395704" y="0"/>
                </a:lnTo>
                <a:lnTo>
                  <a:pt x="395704" y="399197"/>
                </a:lnTo>
                <a:lnTo>
                  <a:pt x="0" y="3991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4" name="AutoShape 4"/>
          <p:cNvSpPr/>
          <p:nvPr/>
        </p:nvSpPr>
        <p:spPr>
          <a:xfrm>
            <a:off x="10433737" y="5659750"/>
            <a:ext cx="6648961" cy="0"/>
          </a:xfrm>
          <a:prstGeom prst="line">
            <a:avLst/>
          </a:prstGeom>
          <a:ln w="19050" cap="flat">
            <a:solidFill>
              <a:srgbClr val="161616"/>
            </a:solidFill>
            <a:prstDash val="solid"/>
            <a:headEnd type="none" w="sm" len="sm"/>
            <a:tailEnd type="none" w="sm" len="sm"/>
          </a:ln>
        </p:spPr>
        <p:txBody>
          <a:bodyPr/>
          <a:lstStyle/>
          <a:p>
            <a:endParaRPr lang="it-IT"/>
          </a:p>
        </p:txBody>
      </p:sp>
      <p:sp>
        <p:nvSpPr>
          <p:cNvPr id="5" name="TextBox 5"/>
          <p:cNvSpPr txBox="1"/>
          <p:nvPr/>
        </p:nvSpPr>
        <p:spPr>
          <a:xfrm>
            <a:off x="1028700" y="197789"/>
            <a:ext cx="17259300" cy="2362200"/>
          </a:xfrm>
          <a:prstGeom prst="rect">
            <a:avLst/>
          </a:prstGeom>
        </p:spPr>
        <p:txBody>
          <a:bodyPr lIns="0" tIns="0" rIns="0" bIns="0" rtlCol="0" anchor="t">
            <a:spAutoFit/>
          </a:bodyPr>
          <a:lstStyle/>
          <a:p>
            <a:pPr algn="l">
              <a:lnSpc>
                <a:spcPts val="16800"/>
              </a:lnSpc>
              <a:spcBef>
                <a:spcPct val="0"/>
              </a:spcBef>
            </a:pPr>
            <a:r>
              <a:rPr lang="en-US" sz="12000" b="1">
                <a:solidFill>
                  <a:srgbClr val="9D0618"/>
                </a:solidFill>
                <a:latin typeface="Heading Now 31-38 Bold"/>
                <a:ea typeface="Heading Now 31-38 Bold"/>
                <a:cs typeface="Heading Now 31-38 Bold"/>
                <a:sym typeface="Heading Now 31-38 Bold"/>
              </a:rPr>
              <a:t>MACHINE LEARNING &amp; NEURAL NETWORK</a:t>
            </a:r>
          </a:p>
        </p:txBody>
      </p:sp>
      <p:sp>
        <p:nvSpPr>
          <p:cNvPr id="6" name="Freeform 6"/>
          <p:cNvSpPr/>
          <p:nvPr/>
        </p:nvSpPr>
        <p:spPr>
          <a:xfrm rot="-10800000">
            <a:off x="14742226" y="2559989"/>
            <a:ext cx="388539" cy="388539"/>
          </a:xfrm>
          <a:custGeom>
            <a:avLst/>
            <a:gdLst/>
            <a:ahLst/>
            <a:cxnLst/>
            <a:rect l="l" t="t" r="r" b="b"/>
            <a:pathLst>
              <a:path w="388539" h="388539">
                <a:moveTo>
                  <a:pt x="0" y="0"/>
                </a:moveTo>
                <a:lnTo>
                  <a:pt x="388539" y="0"/>
                </a:lnTo>
                <a:lnTo>
                  <a:pt x="388539" y="388539"/>
                </a:lnTo>
                <a:lnTo>
                  <a:pt x="0" y="3885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7" name="Freeform 7"/>
          <p:cNvSpPr/>
          <p:nvPr/>
        </p:nvSpPr>
        <p:spPr>
          <a:xfrm>
            <a:off x="194288" y="3149626"/>
            <a:ext cx="9872741" cy="6321817"/>
          </a:xfrm>
          <a:custGeom>
            <a:avLst/>
            <a:gdLst/>
            <a:ahLst/>
            <a:cxnLst/>
            <a:rect l="l" t="t" r="r" b="b"/>
            <a:pathLst>
              <a:path w="9872741" h="6321817">
                <a:moveTo>
                  <a:pt x="0" y="0"/>
                </a:moveTo>
                <a:lnTo>
                  <a:pt x="9872741" y="0"/>
                </a:lnTo>
                <a:lnTo>
                  <a:pt x="9872741" y="6321817"/>
                </a:lnTo>
                <a:lnTo>
                  <a:pt x="0" y="6321817"/>
                </a:lnTo>
                <a:lnTo>
                  <a:pt x="0" y="0"/>
                </a:lnTo>
                <a:close/>
              </a:path>
            </a:pathLst>
          </a:custGeom>
          <a:blipFill>
            <a:blip r:embed="rId6"/>
            <a:stretch>
              <a:fillRect t="-7050" b="-9295"/>
            </a:stretch>
          </a:blipFill>
        </p:spPr>
        <p:txBody>
          <a:bodyPr/>
          <a:lstStyle/>
          <a:p>
            <a:endParaRPr lang="it-IT"/>
          </a:p>
        </p:txBody>
      </p:sp>
      <p:sp>
        <p:nvSpPr>
          <p:cNvPr id="8" name="TextBox 8"/>
          <p:cNvSpPr txBox="1"/>
          <p:nvPr/>
        </p:nvSpPr>
        <p:spPr>
          <a:xfrm>
            <a:off x="10433737" y="3755666"/>
            <a:ext cx="7311219" cy="1622873"/>
          </a:xfrm>
          <a:prstGeom prst="rect">
            <a:avLst/>
          </a:prstGeom>
        </p:spPr>
        <p:txBody>
          <a:bodyPr lIns="0" tIns="0" rIns="0" bIns="0" rtlCol="0" anchor="t">
            <a:spAutoFit/>
          </a:bodyPr>
          <a:lstStyle/>
          <a:p>
            <a:pPr algn="l">
              <a:lnSpc>
                <a:spcPts val="3232"/>
              </a:lnSpc>
              <a:spcBef>
                <a:spcPct val="0"/>
              </a:spcBef>
            </a:pPr>
            <a:r>
              <a:rPr lang="en-US" sz="2309" spc="-69">
                <a:solidFill>
                  <a:srgbClr val="161616"/>
                </a:solidFill>
                <a:latin typeface="Inter"/>
                <a:ea typeface="Inter"/>
                <a:cs typeface="Inter"/>
                <a:sym typeface="Inter"/>
              </a:rPr>
              <a:t>Gli algoritmi tradizionali di machine learning, come Naive Bayes, Logistic Regression, KNN, SVM, Decision Tree e Random Forest, sono stati utilizzati per affrontare la classificazione delle fake news. </a:t>
            </a:r>
          </a:p>
        </p:txBody>
      </p:sp>
      <p:sp>
        <p:nvSpPr>
          <p:cNvPr id="9" name="TextBox 9"/>
          <p:cNvSpPr txBox="1"/>
          <p:nvPr/>
        </p:nvSpPr>
        <p:spPr>
          <a:xfrm>
            <a:off x="10939440" y="3283011"/>
            <a:ext cx="6143258" cy="405765"/>
          </a:xfrm>
          <a:prstGeom prst="rect">
            <a:avLst/>
          </a:prstGeom>
        </p:spPr>
        <p:txBody>
          <a:bodyPr lIns="0" tIns="0" rIns="0" bIns="0" rtlCol="0" anchor="t">
            <a:spAutoFit/>
          </a:bodyPr>
          <a:lstStyle/>
          <a:p>
            <a:pPr algn="l">
              <a:lnSpc>
                <a:spcPts val="3359"/>
              </a:lnSpc>
              <a:spcBef>
                <a:spcPct val="0"/>
              </a:spcBef>
            </a:pPr>
            <a:r>
              <a:rPr lang="en-US" sz="2399" b="1" spc="-71">
                <a:solidFill>
                  <a:srgbClr val="161616"/>
                </a:solidFill>
                <a:latin typeface="Inter Bold"/>
                <a:ea typeface="Inter Bold"/>
                <a:cs typeface="Inter Bold"/>
                <a:sym typeface="Inter Bold"/>
              </a:rPr>
              <a:t>ALGORITMI DI ML TRADIZIONALI</a:t>
            </a:r>
          </a:p>
        </p:txBody>
      </p:sp>
      <p:sp>
        <p:nvSpPr>
          <p:cNvPr id="10" name="TextBox 10"/>
          <p:cNvSpPr txBox="1"/>
          <p:nvPr/>
        </p:nvSpPr>
        <p:spPr>
          <a:xfrm>
            <a:off x="10433737" y="6533933"/>
            <a:ext cx="7311219" cy="2223135"/>
          </a:xfrm>
          <a:prstGeom prst="rect">
            <a:avLst/>
          </a:prstGeom>
        </p:spPr>
        <p:txBody>
          <a:bodyPr lIns="0" tIns="0" rIns="0" bIns="0" rtlCol="0" anchor="t">
            <a:spAutoFit/>
          </a:bodyPr>
          <a:lstStyle/>
          <a:p>
            <a:pPr algn="l">
              <a:lnSpc>
                <a:spcPts val="2940"/>
              </a:lnSpc>
              <a:spcBef>
                <a:spcPct val="0"/>
              </a:spcBef>
            </a:pPr>
            <a:r>
              <a:rPr lang="en-US" sz="2100" spc="-63">
                <a:solidFill>
                  <a:srgbClr val="161616"/>
                </a:solidFill>
                <a:latin typeface="Inter"/>
                <a:ea typeface="Inter"/>
                <a:cs typeface="Inter"/>
                <a:sym typeface="Inter"/>
              </a:rPr>
              <a:t>Il Multilayer Perceptron (MLP) rappresenta invece un modello di rete neurale in grado di catturare relazioni complesse tra le feature grazie a strati multipli e funzioni di attivazione non lineari. Pur richiedendo maggiori risorse computazionali, si rivela adatto a compiti che necessitano di una modellazione più sofisticata</a:t>
            </a:r>
          </a:p>
        </p:txBody>
      </p:sp>
      <p:sp>
        <p:nvSpPr>
          <p:cNvPr id="11" name="TextBox 11"/>
          <p:cNvSpPr txBox="1"/>
          <p:nvPr/>
        </p:nvSpPr>
        <p:spPr>
          <a:xfrm>
            <a:off x="10939440" y="6061278"/>
            <a:ext cx="6143258" cy="405765"/>
          </a:xfrm>
          <a:prstGeom prst="rect">
            <a:avLst/>
          </a:prstGeom>
        </p:spPr>
        <p:txBody>
          <a:bodyPr lIns="0" tIns="0" rIns="0" bIns="0" rtlCol="0" anchor="t">
            <a:spAutoFit/>
          </a:bodyPr>
          <a:lstStyle/>
          <a:p>
            <a:pPr algn="l">
              <a:lnSpc>
                <a:spcPts val="3359"/>
              </a:lnSpc>
              <a:spcBef>
                <a:spcPct val="0"/>
              </a:spcBef>
            </a:pPr>
            <a:r>
              <a:rPr lang="en-US" sz="2399" b="1" spc="-71">
                <a:solidFill>
                  <a:srgbClr val="161616"/>
                </a:solidFill>
                <a:latin typeface="Inter Bold"/>
                <a:ea typeface="Inter Bold"/>
                <a:cs typeface="Inter Bold"/>
                <a:sym typeface="Inter Bold"/>
              </a:rPr>
              <a:t>RETE NEURALE (MLP)</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2" name="Freeform 2"/>
          <p:cNvSpPr/>
          <p:nvPr/>
        </p:nvSpPr>
        <p:spPr>
          <a:xfrm>
            <a:off x="9658350" y="3811340"/>
            <a:ext cx="395704" cy="399197"/>
          </a:xfrm>
          <a:custGeom>
            <a:avLst/>
            <a:gdLst/>
            <a:ahLst/>
            <a:cxnLst/>
            <a:rect l="l" t="t" r="r" b="b"/>
            <a:pathLst>
              <a:path w="395704" h="399197">
                <a:moveTo>
                  <a:pt x="0" y="0"/>
                </a:moveTo>
                <a:lnTo>
                  <a:pt x="395704" y="0"/>
                </a:lnTo>
                <a:lnTo>
                  <a:pt x="395704" y="399197"/>
                </a:lnTo>
                <a:lnTo>
                  <a:pt x="0" y="3991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3" name="Freeform 3"/>
          <p:cNvSpPr/>
          <p:nvPr/>
        </p:nvSpPr>
        <p:spPr>
          <a:xfrm>
            <a:off x="9658350" y="6589607"/>
            <a:ext cx="395704" cy="399197"/>
          </a:xfrm>
          <a:custGeom>
            <a:avLst/>
            <a:gdLst/>
            <a:ahLst/>
            <a:cxnLst/>
            <a:rect l="l" t="t" r="r" b="b"/>
            <a:pathLst>
              <a:path w="395704" h="399197">
                <a:moveTo>
                  <a:pt x="0" y="0"/>
                </a:moveTo>
                <a:lnTo>
                  <a:pt x="395704" y="0"/>
                </a:lnTo>
                <a:lnTo>
                  <a:pt x="395704" y="399197"/>
                </a:lnTo>
                <a:lnTo>
                  <a:pt x="0" y="3991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4" name="AutoShape 4"/>
          <p:cNvSpPr/>
          <p:nvPr/>
        </p:nvSpPr>
        <p:spPr>
          <a:xfrm>
            <a:off x="9658350" y="6160982"/>
            <a:ext cx="6648961" cy="0"/>
          </a:xfrm>
          <a:prstGeom prst="line">
            <a:avLst/>
          </a:prstGeom>
          <a:ln w="19050" cap="flat">
            <a:solidFill>
              <a:srgbClr val="161616"/>
            </a:solidFill>
            <a:prstDash val="solid"/>
            <a:headEnd type="none" w="sm" len="sm"/>
            <a:tailEnd type="none" w="sm" len="sm"/>
          </a:ln>
        </p:spPr>
        <p:txBody>
          <a:bodyPr/>
          <a:lstStyle/>
          <a:p>
            <a:endParaRPr lang="it-IT"/>
          </a:p>
        </p:txBody>
      </p:sp>
      <p:sp>
        <p:nvSpPr>
          <p:cNvPr id="5" name="TextBox 5"/>
          <p:cNvSpPr txBox="1"/>
          <p:nvPr/>
        </p:nvSpPr>
        <p:spPr>
          <a:xfrm>
            <a:off x="1028700" y="1119448"/>
            <a:ext cx="17259300" cy="2362200"/>
          </a:xfrm>
          <a:prstGeom prst="rect">
            <a:avLst/>
          </a:prstGeom>
        </p:spPr>
        <p:txBody>
          <a:bodyPr lIns="0" tIns="0" rIns="0" bIns="0" rtlCol="0" anchor="t">
            <a:spAutoFit/>
          </a:bodyPr>
          <a:lstStyle/>
          <a:p>
            <a:pPr algn="l">
              <a:lnSpc>
                <a:spcPts val="16800"/>
              </a:lnSpc>
              <a:spcBef>
                <a:spcPct val="0"/>
              </a:spcBef>
            </a:pPr>
            <a:r>
              <a:rPr lang="en-US" sz="12000" b="1">
                <a:solidFill>
                  <a:srgbClr val="9D0618"/>
                </a:solidFill>
                <a:latin typeface="Heading Now 31-38 Bold"/>
                <a:ea typeface="Heading Now 31-38 Bold"/>
                <a:cs typeface="Heading Now 31-38 Bold"/>
                <a:sym typeface="Heading Now 31-38 Bold"/>
              </a:rPr>
              <a:t>VALUTAZIONE DEL MODELLO</a:t>
            </a:r>
          </a:p>
        </p:txBody>
      </p:sp>
      <p:sp>
        <p:nvSpPr>
          <p:cNvPr id="6" name="Freeform 6"/>
          <p:cNvSpPr/>
          <p:nvPr/>
        </p:nvSpPr>
        <p:spPr>
          <a:xfrm rot="-10800000">
            <a:off x="13966839" y="3061221"/>
            <a:ext cx="388539" cy="388539"/>
          </a:xfrm>
          <a:custGeom>
            <a:avLst/>
            <a:gdLst/>
            <a:ahLst/>
            <a:cxnLst/>
            <a:rect l="l" t="t" r="r" b="b"/>
            <a:pathLst>
              <a:path w="388539" h="388539">
                <a:moveTo>
                  <a:pt x="0" y="0"/>
                </a:moveTo>
                <a:lnTo>
                  <a:pt x="388539" y="0"/>
                </a:lnTo>
                <a:lnTo>
                  <a:pt x="388539" y="388539"/>
                </a:lnTo>
                <a:lnTo>
                  <a:pt x="0" y="3885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7" name="TextBox 7"/>
          <p:cNvSpPr txBox="1"/>
          <p:nvPr/>
        </p:nvSpPr>
        <p:spPr>
          <a:xfrm>
            <a:off x="9658350" y="4256898"/>
            <a:ext cx="7311219" cy="1622873"/>
          </a:xfrm>
          <a:prstGeom prst="rect">
            <a:avLst/>
          </a:prstGeom>
        </p:spPr>
        <p:txBody>
          <a:bodyPr lIns="0" tIns="0" rIns="0" bIns="0" rtlCol="0" anchor="t">
            <a:spAutoFit/>
          </a:bodyPr>
          <a:lstStyle/>
          <a:p>
            <a:pPr algn="l">
              <a:lnSpc>
                <a:spcPts val="3232"/>
              </a:lnSpc>
              <a:spcBef>
                <a:spcPct val="0"/>
              </a:spcBef>
            </a:pPr>
            <a:r>
              <a:rPr lang="en-US" sz="2309" spc="-69">
                <a:solidFill>
                  <a:srgbClr val="161616"/>
                </a:solidFill>
                <a:latin typeface="Inter"/>
                <a:ea typeface="Inter"/>
                <a:cs typeface="Inter"/>
                <a:sym typeface="Inter"/>
              </a:rPr>
              <a:t>Recall rappresenta la capacità del modello di individuare tutte le notizie false presenti nel dataset. Un valore elevato di recall riduce il rischio che fake news sfuggano al sistema di rilevamento</a:t>
            </a:r>
          </a:p>
        </p:txBody>
      </p:sp>
      <p:sp>
        <p:nvSpPr>
          <p:cNvPr id="8" name="TextBox 8"/>
          <p:cNvSpPr txBox="1"/>
          <p:nvPr/>
        </p:nvSpPr>
        <p:spPr>
          <a:xfrm>
            <a:off x="10164053" y="3784243"/>
            <a:ext cx="6143258" cy="405765"/>
          </a:xfrm>
          <a:prstGeom prst="rect">
            <a:avLst/>
          </a:prstGeom>
        </p:spPr>
        <p:txBody>
          <a:bodyPr lIns="0" tIns="0" rIns="0" bIns="0" rtlCol="0" anchor="t">
            <a:spAutoFit/>
          </a:bodyPr>
          <a:lstStyle/>
          <a:p>
            <a:pPr algn="l">
              <a:lnSpc>
                <a:spcPts val="3359"/>
              </a:lnSpc>
              <a:spcBef>
                <a:spcPct val="0"/>
              </a:spcBef>
            </a:pPr>
            <a:r>
              <a:rPr lang="en-US" sz="2399" b="1" spc="-71">
                <a:solidFill>
                  <a:srgbClr val="161616"/>
                </a:solidFill>
                <a:latin typeface="Inter Bold"/>
                <a:ea typeface="Inter Bold"/>
                <a:cs typeface="Inter Bold"/>
                <a:sym typeface="Inter Bold"/>
              </a:rPr>
              <a:t>RECALL</a:t>
            </a:r>
          </a:p>
        </p:txBody>
      </p:sp>
      <p:sp>
        <p:nvSpPr>
          <p:cNvPr id="9" name="TextBox 9"/>
          <p:cNvSpPr txBox="1"/>
          <p:nvPr/>
        </p:nvSpPr>
        <p:spPr>
          <a:xfrm>
            <a:off x="9658350" y="7274554"/>
            <a:ext cx="7311219" cy="1480185"/>
          </a:xfrm>
          <a:prstGeom prst="rect">
            <a:avLst/>
          </a:prstGeom>
        </p:spPr>
        <p:txBody>
          <a:bodyPr lIns="0" tIns="0" rIns="0" bIns="0" rtlCol="0" anchor="t">
            <a:spAutoFit/>
          </a:bodyPr>
          <a:lstStyle/>
          <a:p>
            <a:pPr algn="l">
              <a:lnSpc>
                <a:spcPts val="2940"/>
              </a:lnSpc>
              <a:spcBef>
                <a:spcPct val="0"/>
              </a:spcBef>
            </a:pPr>
            <a:r>
              <a:rPr lang="en-US" sz="2100" spc="-63">
                <a:solidFill>
                  <a:srgbClr val="161616"/>
                </a:solidFill>
                <a:latin typeface="Inter"/>
                <a:ea typeface="Inter"/>
                <a:cs typeface="Inter"/>
                <a:sym typeface="Inter"/>
              </a:rPr>
              <a:t>F1-score è la media armonica tra precision e recall, fornendo una misura bilanciata delle performance. Questo parametro è particolarmente utile quando occorre mantenere un equilibrio tra sensibilità e accuratezza del modello</a:t>
            </a:r>
          </a:p>
        </p:txBody>
      </p:sp>
      <p:sp>
        <p:nvSpPr>
          <p:cNvPr id="10" name="TextBox 10"/>
          <p:cNvSpPr txBox="1"/>
          <p:nvPr/>
        </p:nvSpPr>
        <p:spPr>
          <a:xfrm>
            <a:off x="10164053" y="6562510"/>
            <a:ext cx="6143258" cy="405765"/>
          </a:xfrm>
          <a:prstGeom prst="rect">
            <a:avLst/>
          </a:prstGeom>
        </p:spPr>
        <p:txBody>
          <a:bodyPr lIns="0" tIns="0" rIns="0" bIns="0" rtlCol="0" anchor="t">
            <a:spAutoFit/>
          </a:bodyPr>
          <a:lstStyle/>
          <a:p>
            <a:pPr algn="l">
              <a:lnSpc>
                <a:spcPts val="3359"/>
              </a:lnSpc>
              <a:spcBef>
                <a:spcPct val="0"/>
              </a:spcBef>
            </a:pPr>
            <a:r>
              <a:rPr lang="en-US" sz="2399" b="1" spc="-71">
                <a:solidFill>
                  <a:srgbClr val="161616"/>
                </a:solidFill>
                <a:latin typeface="Inter Bold"/>
                <a:ea typeface="Inter Bold"/>
                <a:cs typeface="Inter Bold"/>
                <a:sym typeface="Inter Bold"/>
              </a:rPr>
              <a:t>F1 - SCORE</a:t>
            </a:r>
          </a:p>
        </p:txBody>
      </p:sp>
      <p:sp>
        <p:nvSpPr>
          <p:cNvPr id="11" name="Freeform 11"/>
          <p:cNvSpPr/>
          <p:nvPr/>
        </p:nvSpPr>
        <p:spPr>
          <a:xfrm>
            <a:off x="1028700" y="3805498"/>
            <a:ext cx="395704" cy="399197"/>
          </a:xfrm>
          <a:custGeom>
            <a:avLst/>
            <a:gdLst/>
            <a:ahLst/>
            <a:cxnLst/>
            <a:rect l="l" t="t" r="r" b="b"/>
            <a:pathLst>
              <a:path w="395704" h="399197">
                <a:moveTo>
                  <a:pt x="0" y="0"/>
                </a:moveTo>
                <a:lnTo>
                  <a:pt x="395704" y="0"/>
                </a:lnTo>
                <a:lnTo>
                  <a:pt x="395704" y="399197"/>
                </a:lnTo>
                <a:lnTo>
                  <a:pt x="0" y="3991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12" name="Freeform 12"/>
          <p:cNvSpPr/>
          <p:nvPr/>
        </p:nvSpPr>
        <p:spPr>
          <a:xfrm>
            <a:off x="1028700" y="6583765"/>
            <a:ext cx="395704" cy="399197"/>
          </a:xfrm>
          <a:custGeom>
            <a:avLst/>
            <a:gdLst/>
            <a:ahLst/>
            <a:cxnLst/>
            <a:rect l="l" t="t" r="r" b="b"/>
            <a:pathLst>
              <a:path w="395704" h="399197">
                <a:moveTo>
                  <a:pt x="0" y="0"/>
                </a:moveTo>
                <a:lnTo>
                  <a:pt x="395704" y="0"/>
                </a:lnTo>
                <a:lnTo>
                  <a:pt x="395704" y="399197"/>
                </a:lnTo>
                <a:lnTo>
                  <a:pt x="0" y="3991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13" name="AutoShape 13"/>
          <p:cNvSpPr/>
          <p:nvPr/>
        </p:nvSpPr>
        <p:spPr>
          <a:xfrm>
            <a:off x="1028700" y="6155140"/>
            <a:ext cx="6648961" cy="0"/>
          </a:xfrm>
          <a:prstGeom prst="line">
            <a:avLst/>
          </a:prstGeom>
          <a:ln w="19050" cap="flat">
            <a:solidFill>
              <a:srgbClr val="161616"/>
            </a:solidFill>
            <a:prstDash val="solid"/>
            <a:headEnd type="none" w="sm" len="sm"/>
            <a:tailEnd type="none" w="sm" len="sm"/>
          </a:ln>
        </p:spPr>
        <p:txBody>
          <a:bodyPr/>
          <a:lstStyle/>
          <a:p>
            <a:endParaRPr lang="it-IT"/>
          </a:p>
        </p:txBody>
      </p:sp>
      <p:sp>
        <p:nvSpPr>
          <p:cNvPr id="14" name="TextBox 14"/>
          <p:cNvSpPr txBox="1"/>
          <p:nvPr/>
        </p:nvSpPr>
        <p:spPr>
          <a:xfrm>
            <a:off x="1028700" y="4251056"/>
            <a:ext cx="8115300" cy="1622873"/>
          </a:xfrm>
          <a:prstGeom prst="rect">
            <a:avLst/>
          </a:prstGeom>
        </p:spPr>
        <p:txBody>
          <a:bodyPr lIns="0" tIns="0" rIns="0" bIns="0" rtlCol="0" anchor="t">
            <a:spAutoFit/>
          </a:bodyPr>
          <a:lstStyle/>
          <a:p>
            <a:pPr algn="l">
              <a:lnSpc>
                <a:spcPts val="3232"/>
              </a:lnSpc>
              <a:spcBef>
                <a:spcPct val="0"/>
              </a:spcBef>
            </a:pPr>
            <a:r>
              <a:rPr lang="en-US" sz="2309" spc="-69">
                <a:solidFill>
                  <a:srgbClr val="161616"/>
                </a:solidFill>
                <a:latin typeface="Inter"/>
                <a:ea typeface="Inter"/>
                <a:cs typeface="Inter"/>
                <a:sym typeface="Inter"/>
              </a:rPr>
              <a:t>Accuracy misura la proporzione complessiva di previsioni corrette sul totale delle istanze analizzate. È un indicatore generale delle prestazioni, ma può risultare poco rappresentativo in presenza di dataset sbilanciati</a:t>
            </a:r>
          </a:p>
        </p:txBody>
      </p:sp>
      <p:sp>
        <p:nvSpPr>
          <p:cNvPr id="15" name="TextBox 15"/>
          <p:cNvSpPr txBox="1"/>
          <p:nvPr/>
        </p:nvSpPr>
        <p:spPr>
          <a:xfrm>
            <a:off x="1534403" y="3778402"/>
            <a:ext cx="6143258" cy="405765"/>
          </a:xfrm>
          <a:prstGeom prst="rect">
            <a:avLst/>
          </a:prstGeom>
        </p:spPr>
        <p:txBody>
          <a:bodyPr lIns="0" tIns="0" rIns="0" bIns="0" rtlCol="0" anchor="t">
            <a:spAutoFit/>
          </a:bodyPr>
          <a:lstStyle/>
          <a:p>
            <a:pPr algn="l">
              <a:lnSpc>
                <a:spcPts val="3359"/>
              </a:lnSpc>
              <a:spcBef>
                <a:spcPct val="0"/>
              </a:spcBef>
            </a:pPr>
            <a:r>
              <a:rPr lang="en-US" sz="2399" b="1" spc="-71">
                <a:solidFill>
                  <a:srgbClr val="161616"/>
                </a:solidFill>
                <a:latin typeface="Inter Bold"/>
                <a:ea typeface="Inter Bold"/>
                <a:cs typeface="Inter Bold"/>
                <a:sym typeface="Inter Bold"/>
              </a:rPr>
              <a:t>ACCURACY</a:t>
            </a:r>
          </a:p>
        </p:txBody>
      </p:sp>
      <p:sp>
        <p:nvSpPr>
          <p:cNvPr id="16" name="TextBox 16"/>
          <p:cNvSpPr txBox="1"/>
          <p:nvPr/>
        </p:nvSpPr>
        <p:spPr>
          <a:xfrm>
            <a:off x="1028700" y="7278237"/>
            <a:ext cx="7311219" cy="1480185"/>
          </a:xfrm>
          <a:prstGeom prst="rect">
            <a:avLst/>
          </a:prstGeom>
        </p:spPr>
        <p:txBody>
          <a:bodyPr lIns="0" tIns="0" rIns="0" bIns="0" rtlCol="0" anchor="t">
            <a:spAutoFit/>
          </a:bodyPr>
          <a:lstStyle/>
          <a:p>
            <a:pPr algn="l">
              <a:lnSpc>
                <a:spcPts val="2940"/>
              </a:lnSpc>
              <a:spcBef>
                <a:spcPct val="0"/>
              </a:spcBef>
            </a:pPr>
            <a:r>
              <a:rPr lang="en-US" sz="2100" spc="-63">
                <a:solidFill>
                  <a:srgbClr val="161616"/>
                </a:solidFill>
                <a:latin typeface="Inter"/>
                <a:ea typeface="Inter"/>
                <a:cs typeface="Inter"/>
                <a:sym typeface="Inter"/>
              </a:rPr>
              <a:t>Precision valuta la capacità del modello di ridurre i falsi positivi, indicando quante delle notizie classificate come false lo siano realmente. È cruciale in contesti in cui i falsi allarmi hanno un costo elevato.</a:t>
            </a:r>
          </a:p>
        </p:txBody>
      </p:sp>
      <p:sp>
        <p:nvSpPr>
          <p:cNvPr id="17" name="TextBox 17"/>
          <p:cNvSpPr txBox="1"/>
          <p:nvPr/>
        </p:nvSpPr>
        <p:spPr>
          <a:xfrm>
            <a:off x="1534403" y="6556669"/>
            <a:ext cx="6143258" cy="405765"/>
          </a:xfrm>
          <a:prstGeom prst="rect">
            <a:avLst/>
          </a:prstGeom>
        </p:spPr>
        <p:txBody>
          <a:bodyPr lIns="0" tIns="0" rIns="0" bIns="0" rtlCol="0" anchor="t">
            <a:spAutoFit/>
          </a:bodyPr>
          <a:lstStyle/>
          <a:p>
            <a:pPr algn="l">
              <a:lnSpc>
                <a:spcPts val="3359"/>
              </a:lnSpc>
              <a:spcBef>
                <a:spcPct val="0"/>
              </a:spcBef>
            </a:pPr>
            <a:r>
              <a:rPr lang="en-US" sz="2399" b="1" spc="-71">
                <a:solidFill>
                  <a:srgbClr val="161616"/>
                </a:solidFill>
                <a:latin typeface="Inter Bold"/>
                <a:ea typeface="Inter Bold"/>
                <a:cs typeface="Inter Bold"/>
                <a:sym typeface="Inter Bold"/>
              </a:rPr>
              <a:t>PRECISION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grpSp>
        <p:nvGrpSpPr>
          <p:cNvPr id="2" name="Group 2"/>
          <p:cNvGrpSpPr/>
          <p:nvPr/>
        </p:nvGrpSpPr>
        <p:grpSpPr>
          <a:xfrm>
            <a:off x="7851629" y="1330325"/>
            <a:ext cx="10436371" cy="3056872"/>
            <a:chOff x="0" y="0"/>
            <a:chExt cx="2774977" cy="812800"/>
          </a:xfrm>
        </p:grpSpPr>
        <p:sp>
          <p:nvSpPr>
            <p:cNvPr id="3" name="Freeform 3"/>
            <p:cNvSpPr/>
            <p:nvPr/>
          </p:nvSpPr>
          <p:spPr>
            <a:xfrm>
              <a:off x="0" y="0"/>
              <a:ext cx="2774977" cy="812800"/>
            </a:xfrm>
            <a:custGeom>
              <a:avLst/>
              <a:gdLst/>
              <a:ahLst/>
              <a:cxnLst/>
              <a:rect l="l" t="t" r="r" b="b"/>
              <a:pathLst>
                <a:path w="2774977" h="812800">
                  <a:moveTo>
                    <a:pt x="2774977" y="0"/>
                  </a:moveTo>
                  <a:lnTo>
                    <a:pt x="2774977" y="812800"/>
                  </a:lnTo>
                  <a:lnTo>
                    <a:pt x="0" y="812800"/>
                  </a:lnTo>
                  <a:lnTo>
                    <a:pt x="0" y="0"/>
                  </a:lnTo>
                  <a:close/>
                </a:path>
              </a:pathLst>
            </a:custGeom>
            <a:solidFill>
              <a:srgbClr val="9D0618">
                <a:alpha val="12941"/>
              </a:srgbClr>
            </a:solidFill>
            <a:ln cap="sq">
              <a:noFill/>
              <a:prstDash val="solid"/>
              <a:miter/>
            </a:ln>
          </p:spPr>
          <p:txBody>
            <a:bodyPr/>
            <a:lstStyle/>
            <a:p>
              <a:endParaRPr lang="it-IT"/>
            </a:p>
          </p:txBody>
        </p:sp>
        <p:sp>
          <p:nvSpPr>
            <p:cNvPr id="4" name="TextBox 4"/>
            <p:cNvSpPr txBox="1"/>
            <p:nvPr/>
          </p:nvSpPr>
          <p:spPr>
            <a:xfrm>
              <a:off x="0" y="-38100"/>
              <a:ext cx="2774977" cy="850900"/>
            </a:xfrm>
            <a:prstGeom prst="rect">
              <a:avLst/>
            </a:prstGeom>
          </p:spPr>
          <p:txBody>
            <a:bodyPr lIns="50800" tIns="50800" rIns="50800" bIns="50800" rtlCol="0" anchor="ctr"/>
            <a:lstStyle/>
            <a:p>
              <a:pPr algn="ctr">
                <a:lnSpc>
                  <a:spcPts val="2799"/>
                </a:lnSpc>
              </a:pPr>
              <a:endParaRPr/>
            </a:p>
          </p:txBody>
        </p:sp>
      </p:grpSp>
      <p:sp>
        <p:nvSpPr>
          <p:cNvPr id="5" name="Freeform 5"/>
          <p:cNvSpPr/>
          <p:nvPr/>
        </p:nvSpPr>
        <p:spPr>
          <a:xfrm>
            <a:off x="-931107" y="5751566"/>
            <a:ext cx="19522388" cy="2643533"/>
          </a:xfrm>
          <a:custGeom>
            <a:avLst/>
            <a:gdLst/>
            <a:ahLst/>
            <a:cxnLst/>
            <a:rect l="l" t="t" r="r" b="b"/>
            <a:pathLst>
              <a:path w="19522388" h="2643533">
                <a:moveTo>
                  <a:pt x="0" y="0"/>
                </a:moveTo>
                <a:lnTo>
                  <a:pt x="19522389" y="0"/>
                </a:lnTo>
                <a:lnTo>
                  <a:pt x="19522389" y="2643534"/>
                </a:lnTo>
                <a:lnTo>
                  <a:pt x="0" y="2643534"/>
                </a:lnTo>
                <a:lnTo>
                  <a:pt x="0" y="0"/>
                </a:lnTo>
                <a:close/>
              </a:path>
            </a:pathLst>
          </a:custGeom>
          <a:blipFill>
            <a:blip r:embed="rId2"/>
            <a:stretch>
              <a:fillRect t="-2950" b="-2950"/>
            </a:stretch>
          </a:blipFill>
        </p:spPr>
        <p:txBody>
          <a:bodyPr/>
          <a:lstStyle/>
          <a:p>
            <a:endParaRPr lang="it-IT"/>
          </a:p>
        </p:txBody>
      </p:sp>
      <p:sp>
        <p:nvSpPr>
          <p:cNvPr id="6" name="TextBox 6"/>
          <p:cNvSpPr txBox="1"/>
          <p:nvPr/>
        </p:nvSpPr>
        <p:spPr>
          <a:xfrm>
            <a:off x="1028700" y="463550"/>
            <a:ext cx="6530253" cy="3911599"/>
          </a:xfrm>
          <a:prstGeom prst="rect">
            <a:avLst/>
          </a:prstGeom>
        </p:spPr>
        <p:txBody>
          <a:bodyPr lIns="0" tIns="0" rIns="0" bIns="0" rtlCol="0" anchor="t">
            <a:spAutoFit/>
          </a:bodyPr>
          <a:lstStyle/>
          <a:p>
            <a:pPr algn="l">
              <a:lnSpc>
                <a:spcPts val="28000"/>
              </a:lnSpc>
              <a:spcBef>
                <a:spcPct val="0"/>
              </a:spcBef>
            </a:pPr>
            <a:r>
              <a:rPr lang="en-US" sz="20000" b="1">
                <a:solidFill>
                  <a:srgbClr val="9D0618"/>
                </a:solidFill>
                <a:latin typeface="Heading Now 31-38 Bold"/>
                <a:ea typeface="Heading Now 31-38 Bold"/>
                <a:cs typeface="Heading Now 31-38 Bold"/>
                <a:sym typeface="Heading Now 31-38 Bold"/>
              </a:rPr>
              <a:t>RISULTATI</a:t>
            </a:r>
          </a:p>
        </p:txBody>
      </p:sp>
      <p:sp>
        <p:nvSpPr>
          <p:cNvPr id="7" name="TextBox 7"/>
          <p:cNvSpPr txBox="1"/>
          <p:nvPr/>
        </p:nvSpPr>
        <p:spPr>
          <a:xfrm>
            <a:off x="8177179" y="1900736"/>
            <a:ext cx="9679433" cy="1897653"/>
          </a:xfrm>
          <a:prstGeom prst="rect">
            <a:avLst/>
          </a:prstGeom>
        </p:spPr>
        <p:txBody>
          <a:bodyPr lIns="0" tIns="0" rIns="0" bIns="0" rtlCol="0" anchor="t">
            <a:spAutoFit/>
          </a:bodyPr>
          <a:lstStyle/>
          <a:p>
            <a:pPr algn="just">
              <a:lnSpc>
                <a:spcPts val="3029"/>
              </a:lnSpc>
              <a:spcBef>
                <a:spcPct val="0"/>
              </a:spcBef>
            </a:pPr>
            <a:r>
              <a:rPr lang="en-US" sz="2164" b="1" spc="-64">
                <a:solidFill>
                  <a:srgbClr val="161616"/>
                </a:solidFill>
                <a:latin typeface="Inter Bold"/>
                <a:ea typeface="Inter Bold"/>
                <a:cs typeface="Inter Bold"/>
                <a:sym typeface="Inter Bold"/>
              </a:rPr>
              <a:t>Il confronto sperimentale mostra che TF-IDF ottiene le performance più elevate, in particolare con Linear SVM e Logistic Regression, mentre Word2Vec risulta meno efficace senza fine-tuning. Gli embedding basati su Transformers (SBERT) garantiscono buoni risultati e maggiore capacità di generalizzazione, pur senza superare TF-IDF</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grpSp>
        <p:nvGrpSpPr>
          <p:cNvPr id="2" name="Group 2"/>
          <p:cNvGrpSpPr/>
          <p:nvPr/>
        </p:nvGrpSpPr>
        <p:grpSpPr>
          <a:xfrm>
            <a:off x="11799315" y="4550515"/>
            <a:ext cx="5308148" cy="4990463"/>
            <a:chOff x="0" y="0"/>
            <a:chExt cx="1011289" cy="950765"/>
          </a:xfrm>
        </p:grpSpPr>
        <p:sp>
          <p:nvSpPr>
            <p:cNvPr id="3" name="Freeform 3"/>
            <p:cNvSpPr/>
            <p:nvPr/>
          </p:nvSpPr>
          <p:spPr>
            <a:xfrm>
              <a:off x="0" y="0"/>
              <a:ext cx="1011289" cy="950765"/>
            </a:xfrm>
            <a:custGeom>
              <a:avLst/>
              <a:gdLst/>
              <a:ahLst/>
              <a:cxnLst/>
              <a:rect l="l" t="t" r="r" b="b"/>
              <a:pathLst>
                <a:path w="1011289" h="950765">
                  <a:moveTo>
                    <a:pt x="0" y="0"/>
                  </a:moveTo>
                  <a:lnTo>
                    <a:pt x="1011289" y="0"/>
                  </a:lnTo>
                  <a:lnTo>
                    <a:pt x="1011289" y="950765"/>
                  </a:lnTo>
                  <a:lnTo>
                    <a:pt x="0" y="950765"/>
                  </a:lnTo>
                  <a:close/>
                </a:path>
              </a:pathLst>
            </a:custGeom>
            <a:blipFill>
              <a:blip r:embed="rId2"/>
              <a:stretch>
                <a:fillRect t="-3182" b="-3182"/>
              </a:stretch>
            </a:blipFill>
          </p:spPr>
          <p:txBody>
            <a:bodyPr/>
            <a:lstStyle/>
            <a:p>
              <a:endParaRPr lang="it-IT"/>
            </a:p>
          </p:txBody>
        </p:sp>
      </p:grpSp>
      <p:sp>
        <p:nvSpPr>
          <p:cNvPr id="4" name="Freeform 4"/>
          <p:cNvSpPr/>
          <p:nvPr/>
        </p:nvSpPr>
        <p:spPr>
          <a:xfrm>
            <a:off x="281269" y="9540978"/>
            <a:ext cx="466163" cy="466163"/>
          </a:xfrm>
          <a:custGeom>
            <a:avLst/>
            <a:gdLst/>
            <a:ahLst/>
            <a:cxnLst/>
            <a:rect l="l" t="t" r="r" b="b"/>
            <a:pathLst>
              <a:path w="466163" h="466163">
                <a:moveTo>
                  <a:pt x="0" y="0"/>
                </a:moveTo>
                <a:lnTo>
                  <a:pt x="466162" y="0"/>
                </a:lnTo>
                <a:lnTo>
                  <a:pt x="466162" y="466163"/>
                </a:lnTo>
                <a:lnTo>
                  <a:pt x="0" y="4661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5" name="Freeform 5"/>
          <p:cNvSpPr/>
          <p:nvPr/>
        </p:nvSpPr>
        <p:spPr>
          <a:xfrm>
            <a:off x="11207906" y="499753"/>
            <a:ext cx="6490965" cy="3651168"/>
          </a:xfrm>
          <a:custGeom>
            <a:avLst/>
            <a:gdLst/>
            <a:ahLst/>
            <a:cxnLst/>
            <a:rect l="l" t="t" r="r" b="b"/>
            <a:pathLst>
              <a:path w="6490965" h="3651168">
                <a:moveTo>
                  <a:pt x="0" y="0"/>
                </a:moveTo>
                <a:lnTo>
                  <a:pt x="6490966" y="0"/>
                </a:lnTo>
                <a:lnTo>
                  <a:pt x="6490966" y="3651168"/>
                </a:lnTo>
                <a:lnTo>
                  <a:pt x="0" y="3651168"/>
                </a:lnTo>
                <a:lnTo>
                  <a:pt x="0" y="0"/>
                </a:lnTo>
                <a:close/>
              </a:path>
            </a:pathLst>
          </a:custGeom>
          <a:blipFill>
            <a:blip r:embed="rId5"/>
            <a:stretch>
              <a:fillRect/>
            </a:stretch>
          </a:blipFill>
        </p:spPr>
        <p:txBody>
          <a:bodyPr/>
          <a:lstStyle/>
          <a:p>
            <a:endParaRPr lang="it-IT"/>
          </a:p>
        </p:txBody>
      </p:sp>
      <p:sp>
        <p:nvSpPr>
          <p:cNvPr id="6" name="TextBox 6"/>
          <p:cNvSpPr txBox="1"/>
          <p:nvPr/>
        </p:nvSpPr>
        <p:spPr>
          <a:xfrm>
            <a:off x="1028700" y="297128"/>
            <a:ext cx="9643296" cy="3963118"/>
          </a:xfrm>
          <a:prstGeom prst="rect">
            <a:avLst/>
          </a:prstGeom>
        </p:spPr>
        <p:txBody>
          <a:bodyPr lIns="0" tIns="0" rIns="0" bIns="0" rtlCol="0" anchor="t">
            <a:spAutoFit/>
          </a:bodyPr>
          <a:lstStyle/>
          <a:p>
            <a:pPr algn="l">
              <a:lnSpc>
                <a:spcPts val="28310"/>
              </a:lnSpc>
              <a:spcBef>
                <a:spcPct val="0"/>
              </a:spcBef>
            </a:pPr>
            <a:r>
              <a:rPr lang="en-US" sz="20221" b="1">
                <a:solidFill>
                  <a:srgbClr val="9D0618"/>
                </a:solidFill>
                <a:latin typeface="Heading Now 31-38 Bold"/>
                <a:ea typeface="Heading Now 31-38 Bold"/>
                <a:cs typeface="Heading Now 31-38 Bold"/>
                <a:sym typeface="Heading Now 31-38 Bold"/>
              </a:rPr>
              <a:t>CONCLUSIONI</a:t>
            </a:r>
          </a:p>
        </p:txBody>
      </p:sp>
      <p:sp>
        <p:nvSpPr>
          <p:cNvPr id="7" name="TextBox 7"/>
          <p:cNvSpPr txBox="1"/>
          <p:nvPr/>
        </p:nvSpPr>
        <p:spPr>
          <a:xfrm>
            <a:off x="1028700" y="4502890"/>
            <a:ext cx="8419722" cy="1851660"/>
          </a:xfrm>
          <a:prstGeom prst="rect">
            <a:avLst/>
          </a:prstGeom>
        </p:spPr>
        <p:txBody>
          <a:bodyPr lIns="0" tIns="0" rIns="0" bIns="0" rtlCol="0" anchor="t">
            <a:spAutoFit/>
          </a:bodyPr>
          <a:lstStyle/>
          <a:p>
            <a:pPr algn="just">
              <a:lnSpc>
                <a:spcPts val="2940"/>
              </a:lnSpc>
              <a:spcBef>
                <a:spcPct val="0"/>
              </a:spcBef>
            </a:pPr>
            <a:r>
              <a:rPr lang="en-US" sz="2100" spc="-63">
                <a:solidFill>
                  <a:srgbClr val="161616"/>
                </a:solidFill>
                <a:latin typeface="Inter"/>
                <a:ea typeface="Inter"/>
                <a:cs typeface="Inter"/>
                <a:sym typeface="Inter"/>
              </a:rPr>
              <a:t>Il progetto ha evidenziato come diverse tecniche di word embedding influenzino in modo significativo le prestazioni dei modelli di machine learning nella rilevazione delle fake news. In particolare, TF-IDF si è dimostrato molto efficace in scenari supervisionati con dataset ampi e bilanciati</a:t>
            </a:r>
          </a:p>
        </p:txBody>
      </p:sp>
      <p:sp>
        <p:nvSpPr>
          <p:cNvPr id="8" name="TextBox 8"/>
          <p:cNvSpPr txBox="1"/>
          <p:nvPr/>
        </p:nvSpPr>
        <p:spPr>
          <a:xfrm>
            <a:off x="1028700" y="6998121"/>
            <a:ext cx="8419722" cy="1851660"/>
          </a:xfrm>
          <a:prstGeom prst="rect">
            <a:avLst/>
          </a:prstGeom>
        </p:spPr>
        <p:txBody>
          <a:bodyPr lIns="0" tIns="0" rIns="0" bIns="0" rtlCol="0" anchor="t">
            <a:spAutoFit/>
          </a:bodyPr>
          <a:lstStyle/>
          <a:p>
            <a:pPr algn="l">
              <a:lnSpc>
                <a:spcPts val="2940"/>
              </a:lnSpc>
              <a:spcBef>
                <a:spcPct val="0"/>
              </a:spcBef>
            </a:pPr>
            <a:r>
              <a:rPr lang="en-US" sz="2100" spc="-63">
                <a:solidFill>
                  <a:srgbClr val="161616"/>
                </a:solidFill>
                <a:latin typeface="Inter"/>
                <a:ea typeface="Inter"/>
                <a:cs typeface="Inter"/>
                <a:sym typeface="Inter"/>
              </a:rPr>
              <a:t>Allo stesso tempo, Word2Vec e SBERT hanno mostrato una maggiore capacità di cogliere relazioni semantiche e contestuali, rendendosi utili in scenari che richiedono generalizzazione. La pipeline sviluppata, supportata da una dashboard interattiva, ha confermato l’efficacia di un approccio modulare e replicabile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2" name="Freeform 2"/>
          <p:cNvSpPr/>
          <p:nvPr/>
        </p:nvSpPr>
        <p:spPr>
          <a:xfrm>
            <a:off x="11169256" y="3533263"/>
            <a:ext cx="395704" cy="399197"/>
          </a:xfrm>
          <a:custGeom>
            <a:avLst/>
            <a:gdLst/>
            <a:ahLst/>
            <a:cxnLst/>
            <a:rect l="l" t="t" r="r" b="b"/>
            <a:pathLst>
              <a:path w="395704" h="399197">
                <a:moveTo>
                  <a:pt x="0" y="0"/>
                </a:moveTo>
                <a:lnTo>
                  <a:pt x="395704" y="0"/>
                </a:lnTo>
                <a:lnTo>
                  <a:pt x="395704" y="399197"/>
                </a:lnTo>
                <a:lnTo>
                  <a:pt x="0" y="3991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3" name="Freeform 3"/>
          <p:cNvSpPr/>
          <p:nvPr/>
        </p:nvSpPr>
        <p:spPr>
          <a:xfrm>
            <a:off x="11169256" y="6311530"/>
            <a:ext cx="395704" cy="399197"/>
          </a:xfrm>
          <a:custGeom>
            <a:avLst/>
            <a:gdLst/>
            <a:ahLst/>
            <a:cxnLst/>
            <a:rect l="l" t="t" r="r" b="b"/>
            <a:pathLst>
              <a:path w="395704" h="399197">
                <a:moveTo>
                  <a:pt x="0" y="0"/>
                </a:moveTo>
                <a:lnTo>
                  <a:pt x="395704" y="0"/>
                </a:lnTo>
                <a:lnTo>
                  <a:pt x="395704" y="399197"/>
                </a:lnTo>
                <a:lnTo>
                  <a:pt x="0" y="3991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4" name="AutoShape 4"/>
          <p:cNvSpPr/>
          <p:nvPr/>
        </p:nvSpPr>
        <p:spPr>
          <a:xfrm>
            <a:off x="11169256" y="5882905"/>
            <a:ext cx="6648961" cy="0"/>
          </a:xfrm>
          <a:prstGeom prst="line">
            <a:avLst/>
          </a:prstGeom>
          <a:ln w="19050" cap="flat">
            <a:solidFill>
              <a:srgbClr val="161616"/>
            </a:solidFill>
            <a:prstDash val="solid"/>
            <a:headEnd type="none" w="sm" len="sm"/>
            <a:tailEnd type="none" w="sm" len="sm"/>
          </a:ln>
        </p:spPr>
        <p:txBody>
          <a:bodyPr/>
          <a:lstStyle/>
          <a:p>
            <a:endParaRPr lang="it-IT"/>
          </a:p>
        </p:txBody>
      </p:sp>
      <p:sp>
        <p:nvSpPr>
          <p:cNvPr id="5" name="Freeform 5"/>
          <p:cNvSpPr/>
          <p:nvPr/>
        </p:nvSpPr>
        <p:spPr>
          <a:xfrm rot="-10800000">
            <a:off x="15477745" y="3154619"/>
            <a:ext cx="388539" cy="388539"/>
          </a:xfrm>
          <a:custGeom>
            <a:avLst/>
            <a:gdLst/>
            <a:ahLst/>
            <a:cxnLst/>
            <a:rect l="l" t="t" r="r" b="b"/>
            <a:pathLst>
              <a:path w="388539" h="388539">
                <a:moveTo>
                  <a:pt x="0" y="0"/>
                </a:moveTo>
                <a:lnTo>
                  <a:pt x="388539" y="0"/>
                </a:lnTo>
                <a:lnTo>
                  <a:pt x="388539" y="388539"/>
                </a:lnTo>
                <a:lnTo>
                  <a:pt x="0" y="3885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6" name="Freeform 6"/>
          <p:cNvSpPr/>
          <p:nvPr/>
        </p:nvSpPr>
        <p:spPr>
          <a:xfrm>
            <a:off x="827362" y="3348889"/>
            <a:ext cx="8658204" cy="5259859"/>
          </a:xfrm>
          <a:custGeom>
            <a:avLst/>
            <a:gdLst/>
            <a:ahLst/>
            <a:cxnLst/>
            <a:rect l="l" t="t" r="r" b="b"/>
            <a:pathLst>
              <a:path w="8658204" h="5259859">
                <a:moveTo>
                  <a:pt x="0" y="0"/>
                </a:moveTo>
                <a:lnTo>
                  <a:pt x="8658205" y="0"/>
                </a:lnTo>
                <a:lnTo>
                  <a:pt x="8658205" y="5259859"/>
                </a:lnTo>
                <a:lnTo>
                  <a:pt x="0" y="5259859"/>
                </a:lnTo>
                <a:lnTo>
                  <a:pt x="0" y="0"/>
                </a:lnTo>
                <a:close/>
              </a:path>
            </a:pathLst>
          </a:custGeom>
          <a:blipFill>
            <a:blip r:embed="rId6"/>
            <a:stretch>
              <a:fillRect/>
            </a:stretch>
          </a:blipFill>
        </p:spPr>
        <p:txBody>
          <a:bodyPr/>
          <a:lstStyle/>
          <a:p>
            <a:endParaRPr lang="it-IT"/>
          </a:p>
        </p:txBody>
      </p:sp>
      <p:sp>
        <p:nvSpPr>
          <p:cNvPr id="7" name="TextBox 7"/>
          <p:cNvSpPr txBox="1"/>
          <p:nvPr/>
        </p:nvSpPr>
        <p:spPr>
          <a:xfrm>
            <a:off x="11169256" y="3978821"/>
            <a:ext cx="6648961" cy="1851660"/>
          </a:xfrm>
          <a:prstGeom prst="rect">
            <a:avLst/>
          </a:prstGeom>
        </p:spPr>
        <p:txBody>
          <a:bodyPr lIns="0" tIns="0" rIns="0" bIns="0" rtlCol="0" anchor="t">
            <a:spAutoFit/>
          </a:bodyPr>
          <a:lstStyle/>
          <a:p>
            <a:pPr algn="l">
              <a:lnSpc>
                <a:spcPts val="2940"/>
              </a:lnSpc>
              <a:spcBef>
                <a:spcPct val="0"/>
              </a:spcBef>
            </a:pPr>
            <a:r>
              <a:rPr lang="en-US" sz="2100" spc="-63">
                <a:solidFill>
                  <a:srgbClr val="161616"/>
                </a:solidFill>
                <a:latin typeface="Inter"/>
                <a:ea typeface="Inter"/>
                <a:cs typeface="Inter"/>
                <a:sym typeface="Inter"/>
              </a:rPr>
              <a:t>L’integrazione di CNN potrebbe migliorare la capacità di rilevare pattern complessi e relazioni non lineari nei testi. Questo approccio permetterebbe di catturare caratteristiche latenti utili per distinguere in modo più accurato tra notizie reali e fake news.</a:t>
            </a:r>
          </a:p>
        </p:txBody>
      </p:sp>
      <p:sp>
        <p:nvSpPr>
          <p:cNvPr id="8" name="TextBox 8"/>
          <p:cNvSpPr txBox="1"/>
          <p:nvPr/>
        </p:nvSpPr>
        <p:spPr>
          <a:xfrm>
            <a:off x="11674959" y="3506166"/>
            <a:ext cx="6143258" cy="405765"/>
          </a:xfrm>
          <a:prstGeom prst="rect">
            <a:avLst/>
          </a:prstGeom>
        </p:spPr>
        <p:txBody>
          <a:bodyPr lIns="0" tIns="0" rIns="0" bIns="0" rtlCol="0" anchor="t">
            <a:spAutoFit/>
          </a:bodyPr>
          <a:lstStyle/>
          <a:p>
            <a:pPr algn="l">
              <a:lnSpc>
                <a:spcPts val="3359"/>
              </a:lnSpc>
              <a:spcBef>
                <a:spcPct val="0"/>
              </a:spcBef>
            </a:pPr>
            <a:r>
              <a:rPr lang="en-US" sz="2399" b="1" spc="-71">
                <a:solidFill>
                  <a:srgbClr val="161616"/>
                </a:solidFill>
                <a:latin typeface="Inter Bold"/>
                <a:ea typeface="Inter Bold"/>
                <a:cs typeface="Inter Bold"/>
                <a:sym typeface="Inter Bold"/>
              </a:rPr>
              <a:t>RETI CONVOLUZIONALI (CNN)</a:t>
            </a:r>
          </a:p>
        </p:txBody>
      </p:sp>
      <p:sp>
        <p:nvSpPr>
          <p:cNvPr id="9" name="TextBox 9"/>
          <p:cNvSpPr txBox="1"/>
          <p:nvPr/>
        </p:nvSpPr>
        <p:spPr>
          <a:xfrm>
            <a:off x="11169256" y="6757088"/>
            <a:ext cx="6648961" cy="1851660"/>
          </a:xfrm>
          <a:prstGeom prst="rect">
            <a:avLst/>
          </a:prstGeom>
        </p:spPr>
        <p:txBody>
          <a:bodyPr lIns="0" tIns="0" rIns="0" bIns="0" rtlCol="0" anchor="t">
            <a:spAutoFit/>
          </a:bodyPr>
          <a:lstStyle/>
          <a:p>
            <a:pPr algn="l">
              <a:lnSpc>
                <a:spcPts val="2940"/>
              </a:lnSpc>
              <a:spcBef>
                <a:spcPct val="0"/>
              </a:spcBef>
            </a:pPr>
            <a:r>
              <a:rPr lang="en-US" sz="2100" spc="-63">
                <a:solidFill>
                  <a:srgbClr val="161616"/>
                </a:solidFill>
                <a:latin typeface="Inter"/>
                <a:ea typeface="Inter"/>
                <a:cs typeface="Inter"/>
                <a:sym typeface="Inter"/>
              </a:rPr>
              <a:t>L’estensione del sistema ad altre tipologie di contenuti, come immagini manipolate o video, aprirebbe la strada a un rilevamento più completo. L’obiettivo è sviluppare un modello multimodale capace di analizzare simultaneamente testi, contenuti visivi e dati social.</a:t>
            </a:r>
          </a:p>
        </p:txBody>
      </p:sp>
      <p:sp>
        <p:nvSpPr>
          <p:cNvPr id="10" name="TextBox 10"/>
          <p:cNvSpPr txBox="1"/>
          <p:nvPr/>
        </p:nvSpPr>
        <p:spPr>
          <a:xfrm>
            <a:off x="11674959" y="6284433"/>
            <a:ext cx="6143258" cy="405765"/>
          </a:xfrm>
          <a:prstGeom prst="rect">
            <a:avLst/>
          </a:prstGeom>
        </p:spPr>
        <p:txBody>
          <a:bodyPr lIns="0" tIns="0" rIns="0" bIns="0" rtlCol="0" anchor="t">
            <a:spAutoFit/>
          </a:bodyPr>
          <a:lstStyle/>
          <a:p>
            <a:pPr algn="l">
              <a:lnSpc>
                <a:spcPts val="3359"/>
              </a:lnSpc>
              <a:spcBef>
                <a:spcPct val="0"/>
              </a:spcBef>
            </a:pPr>
            <a:r>
              <a:rPr lang="en-US" sz="2399" b="1" spc="-71">
                <a:solidFill>
                  <a:srgbClr val="161616"/>
                </a:solidFill>
                <a:latin typeface="Inter Bold"/>
                <a:ea typeface="Inter Bold"/>
                <a:cs typeface="Inter Bold"/>
                <a:sym typeface="Inter Bold"/>
              </a:rPr>
              <a:t>FONTI MOLTIMODALI</a:t>
            </a:r>
          </a:p>
        </p:txBody>
      </p:sp>
      <p:sp>
        <p:nvSpPr>
          <p:cNvPr id="11" name="TextBox 11"/>
          <p:cNvSpPr txBox="1"/>
          <p:nvPr/>
        </p:nvSpPr>
        <p:spPr>
          <a:xfrm>
            <a:off x="827362" y="-280143"/>
            <a:ext cx="17139410" cy="3169914"/>
          </a:xfrm>
          <a:prstGeom prst="rect">
            <a:avLst/>
          </a:prstGeom>
        </p:spPr>
        <p:txBody>
          <a:bodyPr lIns="0" tIns="0" rIns="0" bIns="0" rtlCol="0" anchor="t">
            <a:spAutoFit/>
          </a:bodyPr>
          <a:lstStyle/>
          <a:p>
            <a:pPr algn="l">
              <a:lnSpc>
                <a:spcPts val="22680"/>
              </a:lnSpc>
              <a:spcBef>
                <a:spcPct val="0"/>
              </a:spcBef>
            </a:pPr>
            <a:r>
              <a:rPr lang="en-US" sz="16200" b="1">
                <a:solidFill>
                  <a:srgbClr val="9D0618"/>
                </a:solidFill>
                <a:latin typeface="Heading Now 31-38 Bold"/>
                <a:ea typeface="Heading Now 31-38 Bold"/>
                <a:cs typeface="Heading Now 31-38 Bold"/>
                <a:sym typeface="Heading Now 31-38 Bold"/>
              </a:rPr>
              <a:t>I PROSSIMI PASSI . .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2" name="Freeform 2"/>
          <p:cNvSpPr/>
          <p:nvPr/>
        </p:nvSpPr>
        <p:spPr>
          <a:xfrm>
            <a:off x="9144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6000"/>
              <a:extLst>
                <a:ext uri="{96DAC541-7B7A-43D3-8B79-37D633B846F1}">
                  <asvg:svgBlip xmlns:asvg="http://schemas.microsoft.com/office/drawing/2016/SVG/main" r:embed="rId3"/>
                </a:ext>
              </a:extLst>
            </a:blip>
            <a:stretch>
              <a:fillRect/>
            </a:stretch>
          </a:blipFill>
        </p:spPr>
        <p:txBody>
          <a:bodyPr/>
          <a:lstStyle/>
          <a:p>
            <a:endParaRPr lang="it-IT"/>
          </a:p>
        </p:txBody>
      </p:sp>
      <p:sp>
        <p:nvSpPr>
          <p:cNvPr id="3" name="Freeform 3"/>
          <p:cNvSpPr/>
          <p:nvPr/>
        </p:nvSpPr>
        <p:spPr>
          <a:xfrm>
            <a:off x="-1143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alphaModFix amt="6000"/>
              <a:extLst>
                <a:ext uri="{96DAC541-7B7A-43D3-8B79-37D633B846F1}">
                  <asvg:svgBlip xmlns:asvg="http://schemas.microsoft.com/office/drawing/2016/SVG/main" r:embed="rId3"/>
                </a:ext>
              </a:extLst>
            </a:blip>
            <a:stretch>
              <a:fillRect/>
            </a:stretch>
          </a:blipFill>
        </p:spPr>
        <p:txBody>
          <a:bodyPr/>
          <a:lstStyle/>
          <a:p>
            <a:endParaRPr lang="it-IT"/>
          </a:p>
        </p:txBody>
      </p:sp>
      <p:sp>
        <p:nvSpPr>
          <p:cNvPr id="4" name="TextBox 4"/>
          <p:cNvSpPr txBox="1"/>
          <p:nvPr/>
        </p:nvSpPr>
        <p:spPr>
          <a:xfrm>
            <a:off x="1377641" y="-354012"/>
            <a:ext cx="15532717" cy="8239125"/>
          </a:xfrm>
          <a:prstGeom prst="rect">
            <a:avLst/>
          </a:prstGeom>
        </p:spPr>
        <p:txBody>
          <a:bodyPr lIns="0" tIns="0" rIns="0" bIns="0" rtlCol="0" anchor="t">
            <a:spAutoFit/>
          </a:bodyPr>
          <a:lstStyle/>
          <a:p>
            <a:pPr algn="ctr">
              <a:lnSpc>
                <a:spcPts val="58800"/>
              </a:lnSpc>
              <a:spcBef>
                <a:spcPct val="0"/>
              </a:spcBef>
            </a:pPr>
            <a:r>
              <a:rPr lang="en-US" sz="42000" b="1">
                <a:solidFill>
                  <a:srgbClr val="9D0618"/>
                </a:solidFill>
                <a:latin typeface="Heading Now 31-38 Bold"/>
                <a:ea typeface="Heading Now 31-38 Bold"/>
                <a:cs typeface="Heading Now 31-38 Bold"/>
                <a:sym typeface="Heading Now 31-38 Bold"/>
              </a:rPr>
              <a:t>THANK YOU</a:t>
            </a:r>
          </a:p>
        </p:txBody>
      </p:sp>
      <p:sp>
        <p:nvSpPr>
          <p:cNvPr id="5" name="TextBox 5"/>
          <p:cNvSpPr txBox="1"/>
          <p:nvPr/>
        </p:nvSpPr>
        <p:spPr>
          <a:xfrm>
            <a:off x="3500449" y="4684713"/>
            <a:ext cx="11287101" cy="4114800"/>
          </a:xfrm>
          <a:prstGeom prst="rect">
            <a:avLst/>
          </a:prstGeom>
        </p:spPr>
        <p:txBody>
          <a:bodyPr lIns="0" tIns="0" rIns="0" bIns="0" rtlCol="0" anchor="t">
            <a:spAutoFit/>
          </a:bodyPr>
          <a:lstStyle/>
          <a:p>
            <a:pPr algn="ctr">
              <a:lnSpc>
                <a:spcPts val="33600"/>
              </a:lnSpc>
              <a:spcBef>
                <a:spcPct val="0"/>
              </a:spcBef>
            </a:pPr>
            <a:r>
              <a:rPr lang="en-US" sz="24000" spc="-719">
                <a:solidFill>
                  <a:srgbClr val="21352E"/>
                </a:solidFill>
                <a:latin typeface="Sloop Script Pro"/>
                <a:ea typeface="Sloop Script Pro"/>
                <a:cs typeface="Sloop Script Pro"/>
                <a:sym typeface="Sloop Script Pro"/>
              </a:rPr>
              <a:t>So Much</a:t>
            </a:r>
          </a:p>
        </p:txBody>
      </p:sp>
      <p:sp>
        <p:nvSpPr>
          <p:cNvPr id="6" name="Freeform 6"/>
          <p:cNvSpPr/>
          <p:nvPr/>
        </p:nvSpPr>
        <p:spPr>
          <a:xfrm>
            <a:off x="17259300" y="4251591"/>
            <a:ext cx="1352740" cy="2057400"/>
          </a:xfrm>
          <a:custGeom>
            <a:avLst/>
            <a:gdLst/>
            <a:ahLst/>
            <a:cxnLst/>
            <a:rect l="l" t="t" r="r" b="b"/>
            <a:pathLst>
              <a:path w="1352740" h="2057400">
                <a:moveTo>
                  <a:pt x="0" y="0"/>
                </a:moveTo>
                <a:lnTo>
                  <a:pt x="1352740" y="0"/>
                </a:lnTo>
                <a:lnTo>
                  <a:pt x="135274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7" name="Freeform 7"/>
          <p:cNvSpPr/>
          <p:nvPr/>
        </p:nvSpPr>
        <p:spPr>
          <a:xfrm>
            <a:off x="-321027" y="4251591"/>
            <a:ext cx="1352740" cy="2057400"/>
          </a:xfrm>
          <a:custGeom>
            <a:avLst/>
            <a:gdLst/>
            <a:ahLst/>
            <a:cxnLst/>
            <a:rect l="l" t="t" r="r" b="b"/>
            <a:pathLst>
              <a:path w="1352740" h="2057400">
                <a:moveTo>
                  <a:pt x="0" y="0"/>
                </a:moveTo>
                <a:lnTo>
                  <a:pt x="1352741" y="0"/>
                </a:lnTo>
                <a:lnTo>
                  <a:pt x="1352741"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2" name="TextBox 2"/>
          <p:cNvSpPr txBox="1"/>
          <p:nvPr/>
        </p:nvSpPr>
        <p:spPr>
          <a:xfrm>
            <a:off x="407379" y="405817"/>
            <a:ext cx="8736621" cy="3540001"/>
          </a:xfrm>
          <a:prstGeom prst="rect">
            <a:avLst/>
          </a:prstGeom>
        </p:spPr>
        <p:txBody>
          <a:bodyPr lIns="0" tIns="0" rIns="0" bIns="0" rtlCol="0" anchor="t">
            <a:spAutoFit/>
          </a:bodyPr>
          <a:lstStyle/>
          <a:p>
            <a:pPr algn="l">
              <a:lnSpc>
                <a:spcPts val="25267"/>
              </a:lnSpc>
              <a:spcBef>
                <a:spcPct val="0"/>
              </a:spcBef>
            </a:pPr>
            <a:r>
              <a:rPr lang="en-US" sz="18048" b="1">
                <a:solidFill>
                  <a:srgbClr val="9D0618"/>
                </a:solidFill>
                <a:latin typeface="Heading Now 31-38 Bold"/>
                <a:ea typeface="Heading Now 31-38 Bold"/>
                <a:cs typeface="Heading Now 31-38 Bold"/>
                <a:sym typeface="Heading Now 31-38 Bold"/>
              </a:rPr>
              <a:t>INTRODUZIONE</a:t>
            </a:r>
          </a:p>
        </p:txBody>
      </p:sp>
      <p:sp>
        <p:nvSpPr>
          <p:cNvPr id="3" name="TextBox 3"/>
          <p:cNvSpPr txBox="1"/>
          <p:nvPr/>
        </p:nvSpPr>
        <p:spPr>
          <a:xfrm>
            <a:off x="279603" y="4440742"/>
            <a:ext cx="17728795" cy="3159512"/>
          </a:xfrm>
          <a:prstGeom prst="rect">
            <a:avLst/>
          </a:prstGeom>
        </p:spPr>
        <p:txBody>
          <a:bodyPr lIns="0" tIns="0" rIns="0" bIns="0" rtlCol="0" anchor="t">
            <a:spAutoFit/>
          </a:bodyPr>
          <a:lstStyle/>
          <a:p>
            <a:pPr algn="just">
              <a:lnSpc>
                <a:spcPts val="2778"/>
              </a:lnSpc>
              <a:spcBef>
                <a:spcPct val="0"/>
              </a:spcBef>
            </a:pPr>
            <a:r>
              <a:rPr lang="en-US" sz="1984" b="1" spc="-59">
                <a:solidFill>
                  <a:srgbClr val="9D0618"/>
                </a:solidFill>
                <a:latin typeface="Inter Medium"/>
                <a:ea typeface="Inter Medium"/>
                <a:cs typeface="Inter Medium"/>
                <a:sym typeface="Inter Medium"/>
              </a:rPr>
              <a:t>🎓 </a:t>
            </a:r>
            <a:r>
              <a:rPr lang="en-US" sz="1984" b="1" spc="-59">
                <a:solidFill>
                  <a:srgbClr val="9D0618"/>
                </a:solidFill>
                <a:latin typeface="Inter Bold"/>
                <a:ea typeface="Inter Bold"/>
                <a:cs typeface="Inter Bold"/>
                <a:sym typeface="Inter Bold"/>
              </a:rPr>
              <a:t>NOME E COGNOME</a:t>
            </a:r>
            <a:r>
              <a:rPr lang="en-US" sz="1984" b="1" spc="-59">
                <a:solidFill>
                  <a:srgbClr val="9D0618"/>
                </a:solidFill>
                <a:latin typeface="Inter Medium"/>
                <a:ea typeface="Inter Medium"/>
                <a:cs typeface="Inter Medium"/>
                <a:sym typeface="Inter Medium"/>
              </a:rPr>
              <a:t>: DAVIDE PEDRETTI</a:t>
            </a:r>
          </a:p>
          <a:p>
            <a:pPr algn="just">
              <a:lnSpc>
                <a:spcPts val="2778"/>
              </a:lnSpc>
              <a:spcBef>
                <a:spcPct val="0"/>
              </a:spcBef>
            </a:pPr>
            <a:endParaRPr lang="en-US" sz="1984" b="1" spc="-59">
              <a:solidFill>
                <a:srgbClr val="9D0618"/>
              </a:solidFill>
              <a:latin typeface="Inter Medium"/>
              <a:ea typeface="Inter Medium"/>
              <a:cs typeface="Inter Medium"/>
              <a:sym typeface="Inter Medium"/>
            </a:endParaRPr>
          </a:p>
          <a:p>
            <a:pPr algn="just">
              <a:lnSpc>
                <a:spcPts val="2778"/>
              </a:lnSpc>
              <a:spcBef>
                <a:spcPct val="0"/>
              </a:spcBef>
            </a:pPr>
            <a:r>
              <a:rPr lang="en-US" sz="1984" b="1" spc="-59">
                <a:solidFill>
                  <a:srgbClr val="9D0618"/>
                </a:solidFill>
                <a:latin typeface="Inter Medium"/>
                <a:ea typeface="Inter Medium"/>
                <a:cs typeface="Inter Medium"/>
                <a:sym typeface="Inter Medium"/>
              </a:rPr>
              <a:t>📊 </a:t>
            </a:r>
            <a:r>
              <a:rPr lang="en-US" sz="1984" b="1" spc="-59">
                <a:solidFill>
                  <a:srgbClr val="9D0618"/>
                </a:solidFill>
                <a:latin typeface="Inter Bold"/>
                <a:ea typeface="Inter Bold"/>
                <a:cs typeface="Inter Bold"/>
                <a:sym typeface="Inter Bold"/>
              </a:rPr>
              <a:t>INTERESSI</a:t>
            </a:r>
            <a:r>
              <a:rPr lang="en-US" sz="1984" b="1" spc="-59">
                <a:solidFill>
                  <a:srgbClr val="9D0618"/>
                </a:solidFill>
                <a:latin typeface="Inter Medium"/>
                <a:ea typeface="Inter Medium"/>
                <a:cs typeface="Inter Medium"/>
                <a:sym typeface="Inter Medium"/>
              </a:rPr>
              <a:t>: DATA SCIENCE, MACHINE LEARNING, LINGUISTICA COMPUTAZIONALE, SOFTWARE ENGINEERING</a:t>
            </a:r>
          </a:p>
          <a:p>
            <a:pPr algn="just">
              <a:lnSpc>
                <a:spcPts val="2778"/>
              </a:lnSpc>
              <a:spcBef>
                <a:spcPct val="0"/>
              </a:spcBef>
            </a:pPr>
            <a:endParaRPr lang="en-US" sz="1984" b="1" spc="-59">
              <a:solidFill>
                <a:srgbClr val="9D0618"/>
              </a:solidFill>
              <a:latin typeface="Inter Medium"/>
              <a:ea typeface="Inter Medium"/>
              <a:cs typeface="Inter Medium"/>
              <a:sym typeface="Inter Medium"/>
            </a:endParaRPr>
          </a:p>
          <a:p>
            <a:pPr algn="just">
              <a:lnSpc>
                <a:spcPts val="2778"/>
              </a:lnSpc>
              <a:spcBef>
                <a:spcPct val="0"/>
              </a:spcBef>
            </a:pPr>
            <a:r>
              <a:rPr lang="en-US" sz="1984" b="1" spc="-59">
                <a:solidFill>
                  <a:srgbClr val="9D0618"/>
                </a:solidFill>
                <a:latin typeface="Inter Medium"/>
                <a:ea typeface="Inter Medium"/>
                <a:cs typeface="Inter Medium"/>
                <a:sym typeface="Inter Medium"/>
              </a:rPr>
              <a:t>💻 </a:t>
            </a:r>
            <a:r>
              <a:rPr lang="en-US" sz="1984" b="1" spc="-59">
                <a:solidFill>
                  <a:srgbClr val="9D0618"/>
                </a:solidFill>
                <a:latin typeface="Inter Bold"/>
                <a:ea typeface="Inter Bold"/>
                <a:cs typeface="Inter Bold"/>
                <a:sym typeface="Inter Bold"/>
              </a:rPr>
              <a:t>COMPETENZE APPLICATE NEL PROGETTO</a:t>
            </a:r>
            <a:r>
              <a:rPr lang="en-US" sz="1984" b="1" spc="-59">
                <a:solidFill>
                  <a:srgbClr val="9D0618"/>
                </a:solidFill>
                <a:latin typeface="Inter Medium"/>
                <a:ea typeface="Inter Medium"/>
                <a:cs typeface="Inter Medium"/>
                <a:sym typeface="Inter Medium"/>
              </a:rPr>
              <a:t>: PYTHON, MONGO DB, ALGORITMI DI ML,NLP, TEAM WORKING, PENSIERO CRITICO</a:t>
            </a:r>
          </a:p>
          <a:p>
            <a:pPr algn="just">
              <a:lnSpc>
                <a:spcPts val="2778"/>
              </a:lnSpc>
              <a:spcBef>
                <a:spcPct val="0"/>
              </a:spcBef>
            </a:pPr>
            <a:endParaRPr lang="en-US" sz="1984" b="1" spc="-59">
              <a:solidFill>
                <a:srgbClr val="9D0618"/>
              </a:solidFill>
              <a:latin typeface="Inter Medium"/>
              <a:ea typeface="Inter Medium"/>
              <a:cs typeface="Inter Medium"/>
              <a:sym typeface="Inter Medium"/>
            </a:endParaRPr>
          </a:p>
          <a:p>
            <a:pPr algn="just">
              <a:lnSpc>
                <a:spcPts val="2778"/>
              </a:lnSpc>
              <a:spcBef>
                <a:spcPct val="0"/>
              </a:spcBef>
            </a:pPr>
            <a:r>
              <a:rPr lang="en-US" sz="1984" b="1" spc="-59">
                <a:solidFill>
                  <a:srgbClr val="9D0618"/>
                </a:solidFill>
                <a:latin typeface="Inter Medium"/>
                <a:ea typeface="Inter Medium"/>
                <a:cs typeface="Inter Medium"/>
                <a:sym typeface="Inter Medium"/>
              </a:rPr>
              <a:t>🌱 </a:t>
            </a:r>
            <a:r>
              <a:rPr lang="en-US" sz="1984" b="1" spc="-59">
                <a:solidFill>
                  <a:srgbClr val="9D0618"/>
                </a:solidFill>
                <a:latin typeface="Inter Bold"/>
                <a:ea typeface="Inter Bold"/>
                <a:cs typeface="Inter Bold"/>
                <a:sym typeface="Inter Bold"/>
              </a:rPr>
              <a:t>MOTIVAZIONE</a:t>
            </a:r>
            <a:r>
              <a:rPr lang="en-US" sz="1984" b="1" spc="-59">
                <a:solidFill>
                  <a:srgbClr val="9D0618"/>
                </a:solidFill>
                <a:latin typeface="Inter Medium"/>
                <a:ea typeface="Inter Medium"/>
                <a:cs typeface="Inter Medium"/>
                <a:sym typeface="Inter Medium"/>
              </a:rPr>
              <a:t>: LE FAKE NEWS OGGI SONO UNA SFIDA APERTA E UN TEMA CHE MI APPASSIONA. </a:t>
            </a:r>
          </a:p>
          <a:p>
            <a:pPr algn="just">
              <a:lnSpc>
                <a:spcPts val="2778"/>
              </a:lnSpc>
              <a:spcBef>
                <a:spcPct val="0"/>
              </a:spcBef>
            </a:pPr>
            <a:r>
              <a:rPr lang="en-US" sz="1984" b="1" spc="-59">
                <a:solidFill>
                  <a:srgbClr val="9D0618"/>
                </a:solidFill>
                <a:latin typeface="Inter Medium"/>
                <a:ea typeface="Inter Medium"/>
                <a:cs typeface="Inter Medium"/>
                <a:sym typeface="Inter Medium"/>
              </a:rPr>
              <a:t>METTERE LE MIE COMPETENZE TECNICHE AL SERVIZIO DI QUESTO PROBLEMA MI È SEMBRATA UNA SCELTA NATURALE.</a:t>
            </a:r>
          </a:p>
          <a:p>
            <a:pPr algn="just">
              <a:lnSpc>
                <a:spcPts val="2778"/>
              </a:lnSpc>
              <a:spcBef>
                <a:spcPct val="0"/>
              </a:spcBef>
            </a:pPr>
            <a:r>
              <a:rPr lang="en-US" sz="1984" b="1" spc="-59">
                <a:solidFill>
                  <a:srgbClr val="9D0618"/>
                </a:solidFill>
                <a:latin typeface="Inter Medium"/>
                <a:ea typeface="Inter Medium"/>
                <a:cs typeface="Inter Medium"/>
                <a:sym typeface="Inter Medium"/>
              </a:rPr>
              <a:t>LA MOTIVAZIONE È NATA ANCHE VEDENDO I LAVORI DI THOMAS MIKOLOV SUGLI ALGORITMI PER TRASFORMARE LE PAROLE IN VETTORI.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2" name="AutoShape 2"/>
          <p:cNvSpPr/>
          <p:nvPr/>
        </p:nvSpPr>
        <p:spPr>
          <a:xfrm>
            <a:off x="11655725" y="1715040"/>
            <a:ext cx="5855641" cy="0"/>
          </a:xfrm>
          <a:prstGeom prst="line">
            <a:avLst/>
          </a:prstGeom>
          <a:ln w="19050" cap="flat">
            <a:solidFill>
              <a:srgbClr val="161616"/>
            </a:solidFill>
            <a:prstDash val="solid"/>
            <a:headEnd type="none" w="sm" len="sm"/>
            <a:tailEnd type="none" w="sm" len="sm"/>
          </a:ln>
        </p:spPr>
        <p:txBody>
          <a:bodyPr/>
          <a:lstStyle/>
          <a:p>
            <a:endParaRPr lang="it-IT"/>
          </a:p>
        </p:txBody>
      </p:sp>
      <p:sp>
        <p:nvSpPr>
          <p:cNvPr id="3" name="AutoShape 3"/>
          <p:cNvSpPr/>
          <p:nvPr/>
        </p:nvSpPr>
        <p:spPr>
          <a:xfrm>
            <a:off x="11655725" y="2424112"/>
            <a:ext cx="5855641" cy="0"/>
          </a:xfrm>
          <a:prstGeom prst="line">
            <a:avLst/>
          </a:prstGeom>
          <a:ln w="19050" cap="flat">
            <a:solidFill>
              <a:srgbClr val="161616"/>
            </a:solidFill>
            <a:prstDash val="solid"/>
            <a:headEnd type="none" w="sm" len="sm"/>
            <a:tailEnd type="none" w="sm" len="sm"/>
          </a:ln>
        </p:spPr>
        <p:txBody>
          <a:bodyPr/>
          <a:lstStyle/>
          <a:p>
            <a:endParaRPr lang="it-IT"/>
          </a:p>
        </p:txBody>
      </p:sp>
      <p:sp>
        <p:nvSpPr>
          <p:cNvPr id="4" name="AutoShape 4"/>
          <p:cNvSpPr/>
          <p:nvPr/>
        </p:nvSpPr>
        <p:spPr>
          <a:xfrm>
            <a:off x="11655725" y="3133185"/>
            <a:ext cx="5855641" cy="0"/>
          </a:xfrm>
          <a:prstGeom prst="line">
            <a:avLst/>
          </a:prstGeom>
          <a:ln w="19050" cap="flat">
            <a:solidFill>
              <a:srgbClr val="161616"/>
            </a:solidFill>
            <a:prstDash val="solid"/>
            <a:headEnd type="none" w="sm" len="sm"/>
            <a:tailEnd type="none" w="sm" len="sm"/>
          </a:ln>
        </p:spPr>
        <p:txBody>
          <a:bodyPr/>
          <a:lstStyle/>
          <a:p>
            <a:endParaRPr lang="it-IT"/>
          </a:p>
        </p:txBody>
      </p:sp>
      <p:sp>
        <p:nvSpPr>
          <p:cNvPr id="5" name="AutoShape 5"/>
          <p:cNvSpPr/>
          <p:nvPr/>
        </p:nvSpPr>
        <p:spPr>
          <a:xfrm>
            <a:off x="11655725" y="3842258"/>
            <a:ext cx="5855641" cy="0"/>
          </a:xfrm>
          <a:prstGeom prst="line">
            <a:avLst/>
          </a:prstGeom>
          <a:ln w="19050" cap="flat">
            <a:solidFill>
              <a:srgbClr val="161616"/>
            </a:solidFill>
            <a:prstDash val="solid"/>
            <a:headEnd type="none" w="sm" len="sm"/>
            <a:tailEnd type="none" w="sm" len="sm"/>
          </a:ln>
        </p:spPr>
        <p:txBody>
          <a:bodyPr/>
          <a:lstStyle/>
          <a:p>
            <a:endParaRPr lang="it-IT"/>
          </a:p>
        </p:txBody>
      </p:sp>
      <p:sp>
        <p:nvSpPr>
          <p:cNvPr id="6" name="AutoShape 6"/>
          <p:cNvSpPr/>
          <p:nvPr/>
        </p:nvSpPr>
        <p:spPr>
          <a:xfrm>
            <a:off x="11655725" y="4551330"/>
            <a:ext cx="5855641" cy="0"/>
          </a:xfrm>
          <a:prstGeom prst="line">
            <a:avLst/>
          </a:prstGeom>
          <a:ln w="19050" cap="flat">
            <a:solidFill>
              <a:srgbClr val="161616"/>
            </a:solidFill>
            <a:prstDash val="solid"/>
            <a:headEnd type="none" w="sm" len="sm"/>
            <a:tailEnd type="none" w="sm" len="sm"/>
          </a:ln>
        </p:spPr>
        <p:txBody>
          <a:bodyPr/>
          <a:lstStyle/>
          <a:p>
            <a:endParaRPr lang="it-IT"/>
          </a:p>
        </p:txBody>
      </p:sp>
      <p:sp>
        <p:nvSpPr>
          <p:cNvPr id="7" name="AutoShape 7"/>
          <p:cNvSpPr/>
          <p:nvPr/>
        </p:nvSpPr>
        <p:spPr>
          <a:xfrm>
            <a:off x="11655725" y="5260403"/>
            <a:ext cx="5855641" cy="0"/>
          </a:xfrm>
          <a:prstGeom prst="line">
            <a:avLst/>
          </a:prstGeom>
          <a:ln w="19050" cap="flat">
            <a:solidFill>
              <a:srgbClr val="161616"/>
            </a:solidFill>
            <a:prstDash val="solid"/>
            <a:headEnd type="none" w="sm" len="sm"/>
            <a:tailEnd type="none" w="sm" len="sm"/>
          </a:ln>
        </p:spPr>
        <p:txBody>
          <a:bodyPr/>
          <a:lstStyle/>
          <a:p>
            <a:endParaRPr lang="it-IT"/>
          </a:p>
        </p:txBody>
      </p:sp>
      <p:sp>
        <p:nvSpPr>
          <p:cNvPr id="8" name="AutoShape 8"/>
          <p:cNvSpPr/>
          <p:nvPr/>
        </p:nvSpPr>
        <p:spPr>
          <a:xfrm>
            <a:off x="11655725" y="5969475"/>
            <a:ext cx="5855641" cy="0"/>
          </a:xfrm>
          <a:prstGeom prst="line">
            <a:avLst/>
          </a:prstGeom>
          <a:ln w="19050" cap="flat">
            <a:solidFill>
              <a:srgbClr val="161616"/>
            </a:solidFill>
            <a:prstDash val="solid"/>
            <a:headEnd type="none" w="sm" len="sm"/>
            <a:tailEnd type="none" w="sm" len="sm"/>
          </a:ln>
        </p:spPr>
        <p:txBody>
          <a:bodyPr/>
          <a:lstStyle/>
          <a:p>
            <a:endParaRPr lang="it-IT"/>
          </a:p>
        </p:txBody>
      </p:sp>
      <p:sp>
        <p:nvSpPr>
          <p:cNvPr id="9" name="AutoShape 9"/>
          <p:cNvSpPr/>
          <p:nvPr/>
        </p:nvSpPr>
        <p:spPr>
          <a:xfrm>
            <a:off x="11655725" y="6676025"/>
            <a:ext cx="5855641" cy="0"/>
          </a:xfrm>
          <a:prstGeom prst="line">
            <a:avLst/>
          </a:prstGeom>
          <a:ln w="19050" cap="flat">
            <a:solidFill>
              <a:srgbClr val="161616"/>
            </a:solidFill>
            <a:prstDash val="solid"/>
            <a:headEnd type="none" w="sm" len="sm"/>
            <a:tailEnd type="none" w="sm" len="sm"/>
          </a:ln>
        </p:spPr>
        <p:txBody>
          <a:bodyPr/>
          <a:lstStyle/>
          <a:p>
            <a:endParaRPr lang="it-IT"/>
          </a:p>
        </p:txBody>
      </p:sp>
      <p:sp>
        <p:nvSpPr>
          <p:cNvPr id="10" name="AutoShape 10"/>
          <p:cNvSpPr/>
          <p:nvPr/>
        </p:nvSpPr>
        <p:spPr>
          <a:xfrm>
            <a:off x="11655725" y="7385098"/>
            <a:ext cx="5855641" cy="0"/>
          </a:xfrm>
          <a:prstGeom prst="line">
            <a:avLst/>
          </a:prstGeom>
          <a:ln w="19050" cap="flat">
            <a:solidFill>
              <a:srgbClr val="161616"/>
            </a:solidFill>
            <a:prstDash val="solid"/>
            <a:headEnd type="none" w="sm" len="sm"/>
            <a:tailEnd type="none" w="sm" len="sm"/>
          </a:ln>
        </p:spPr>
        <p:txBody>
          <a:bodyPr/>
          <a:lstStyle/>
          <a:p>
            <a:endParaRPr lang="it-IT"/>
          </a:p>
        </p:txBody>
      </p:sp>
      <p:sp>
        <p:nvSpPr>
          <p:cNvPr id="11" name="AutoShape 11"/>
          <p:cNvSpPr/>
          <p:nvPr/>
        </p:nvSpPr>
        <p:spPr>
          <a:xfrm>
            <a:off x="11655725" y="8094170"/>
            <a:ext cx="5855641" cy="0"/>
          </a:xfrm>
          <a:prstGeom prst="line">
            <a:avLst/>
          </a:prstGeom>
          <a:ln w="19050" cap="flat">
            <a:solidFill>
              <a:srgbClr val="161616"/>
            </a:solidFill>
            <a:prstDash val="solid"/>
            <a:headEnd type="none" w="sm" len="sm"/>
            <a:tailEnd type="none" w="sm" len="sm"/>
          </a:ln>
        </p:spPr>
        <p:txBody>
          <a:bodyPr/>
          <a:lstStyle/>
          <a:p>
            <a:endParaRPr lang="it-IT"/>
          </a:p>
        </p:txBody>
      </p:sp>
      <p:sp>
        <p:nvSpPr>
          <p:cNvPr id="12" name="AutoShape 12"/>
          <p:cNvSpPr/>
          <p:nvPr/>
        </p:nvSpPr>
        <p:spPr>
          <a:xfrm>
            <a:off x="11655725" y="8803243"/>
            <a:ext cx="5855641" cy="0"/>
          </a:xfrm>
          <a:prstGeom prst="line">
            <a:avLst/>
          </a:prstGeom>
          <a:ln w="19050" cap="flat">
            <a:solidFill>
              <a:srgbClr val="161616"/>
            </a:solidFill>
            <a:prstDash val="solid"/>
            <a:headEnd type="none" w="sm" len="sm"/>
            <a:tailEnd type="none" w="sm" len="sm"/>
          </a:ln>
        </p:spPr>
        <p:txBody>
          <a:bodyPr/>
          <a:lstStyle/>
          <a:p>
            <a:endParaRPr lang="it-IT"/>
          </a:p>
        </p:txBody>
      </p:sp>
      <p:sp>
        <p:nvSpPr>
          <p:cNvPr id="13" name="TextBox 13"/>
          <p:cNvSpPr txBox="1"/>
          <p:nvPr/>
        </p:nvSpPr>
        <p:spPr>
          <a:xfrm>
            <a:off x="11655725" y="2664760"/>
            <a:ext cx="3314802" cy="349250"/>
          </a:xfrm>
          <a:prstGeom prst="rect">
            <a:avLst/>
          </a:prstGeom>
        </p:spPr>
        <p:txBody>
          <a:bodyPr lIns="0" tIns="0" rIns="0" bIns="0" rtlCol="0" anchor="t">
            <a:spAutoFit/>
          </a:bodyPr>
          <a:lstStyle/>
          <a:p>
            <a:pPr algn="l">
              <a:lnSpc>
                <a:spcPts val="2800"/>
              </a:lnSpc>
              <a:spcBef>
                <a:spcPct val="0"/>
              </a:spcBef>
            </a:pPr>
            <a:r>
              <a:rPr lang="en-US" sz="2000" b="1" spc="-60">
                <a:solidFill>
                  <a:srgbClr val="161616"/>
                </a:solidFill>
                <a:latin typeface="Inter Medium"/>
                <a:ea typeface="Inter Medium"/>
                <a:cs typeface="Inter Medium"/>
                <a:sym typeface="Inter Medium"/>
              </a:rPr>
              <a:t>ARCHITETTURA</a:t>
            </a:r>
          </a:p>
        </p:txBody>
      </p:sp>
      <p:sp>
        <p:nvSpPr>
          <p:cNvPr id="14" name="TextBox 14"/>
          <p:cNvSpPr txBox="1"/>
          <p:nvPr/>
        </p:nvSpPr>
        <p:spPr>
          <a:xfrm>
            <a:off x="11655725" y="3373833"/>
            <a:ext cx="4459591" cy="349250"/>
          </a:xfrm>
          <a:prstGeom prst="rect">
            <a:avLst/>
          </a:prstGeom>
        </p:spPr>
        <p:txBody>
          <a:bodyPr lIns="0" tIns="0" rIns="0" bIns="0" rtlCol="0" anchor="t">
            <a:spAutoFit/>
          </a:bodyPr>
          <a:lstStyle/>
          <a:p>
            <a:pPr algn="l">
              <a:lnSpc>
                <a:spcPts val="2800"/>
              </a:lnSpc>
              <a:spcBef>
                <a:spcPct val="0"/>
              </a:spcBef>
            </a:pPr>
            <a:r>
              <a:rPr lang="en-US" sz="2000" b="1" spc="-60">
                <a:solidFill>
                  <a:srgbClr val="161616"/>
                </a:solidFill>
                <a:latin typeface="Inter Medium"/>
                <a:ea typeface="Inter Medium"/>
                <a:cs typeface="Inter Medium"/>
                <a:sym typeface="Inter Medium"/>
              </a:rPr>
              <a:t>PRE-PROCESSING DEL TESTO</a:t>
            </a:r>
          </a:p>
        </p:txBody>
      </p:sp>
      <p:sp>
        <p:nvSpPr>
          <p:cNvPr id="15" name="TextBox 15"/>
          <p:cNvSpPr txBox="1"/>
          <p:nvPr/>
        </p:nvSpPr>
        <p:spPr>
          <a:xfrm>
            <a:off x="11655725" y="4082905"/>
            <a:ext cx="5543152" cy="349250"/>
          </a:xfrm>
          <a:prstGeom prst="rect">
            <a:avLst/>
          </a:prstGeom>
        </p:spPr>
        <p:txBody>
          <a:bodyPr lIns="0" tIns="0" rIns="0" bIns="0" rtlCol="0" anchor="t">
            <a:spAutoFit/>
          </a:bodyPr>
          <a:lstStyle/>
          <a:p>
            <a:pPr algn="l">
              <a:lnSpc>
                <a:spcPts val="2800"/>
              </a:lnSpc>
              <a:spcBef>
                <a:spcPct val="0"/>
              </a:spcBef>
            </a:pPr>
            <a:r>
              <a:rPr lang="en-US" sz="2000" b="1" spc="-60">
                <a:solidFill>
                  <a:srgbClr val="161616"/>
                </a:solidFill>
                <a:latin typeface="Inter Medium"/>
                <a:ea typeface="Inter Medium"/>
                <a:cs typeface="Inter Medium"/>
                <a:sym typeface="Inter Medium"/>
              </a:rPr>
              <a:t>TECNICHE DI WORD EMBEDDING</a:t>
            </a:r>
          </a:p>
        </p:txBody>
      </p:sp>
      <p:sp>
        <p:nvSpPr>
          <p:cNvPr id="16" name="TextBox 16"/>
          <p:cNvSpPr txBox="1"/>
          <p:nvPr/>
        </p:nvSpPr>
        <p:spPr>
          <a:xfrm>
            <a:off x="11655725" y="4791978"/>
            <a:ext cx="5543152" cy="349250"/>
          </a:xfrm>
          <a:prstGeom prst="rect">
            <a:avLst/>
          </a:prstGeom>
        </p:spPr>
        <p:txBody>
          <a:bodyPr lIns="0" tIns="0" rIns="0" bIns="0" rtlCol="0" anchor="t">
            <a:spAutoFit/>
          </a:bodyPr>
          <a:lstStyle/>
          <a:p>
            <a:pPr algn="l">
              <a:lnSpc>
                <a:spcPts val="2800"/>
              </a:lnSpc>
              <a:spcBef>
                <a:spcPct val="0"/>
              </a:spcBef>
            </a:pPr>
            <a:r>
              <a:rPr lang="en-US" sz="2000" b="1" spc="-60">
                <a:solidFill>
                  <a:srgbClr val="161616"/>
                </a:solidFill>
                <a:latin typeface="Inter Medium"/>
                <a:ea typeface="Inter Medium"/>
                <a:cs typeface="Inter Medium"/>
                <a:sym typeface="Inter Medium"/>
              </a:rPr>
              <a:t>ALGORITMI DI MACHINE LEARNING</a:t>
            </a:r>
          </a:p>
        </p:txBody>
      </p:sp>
      <p:sp>
        <p:nvSpPr>
          <p:cNvPr id="17" name="TextBox 17"/>
          <p:cNvSpPr txBox="1"/>
          <p:nvPr/>
        </p:nvSpPr>
        <p:spPr>
          <a:xfrm>
            <a:off x="11655725" y="5501051"/>
            <a:ext cx="5543152" cy="349250"/>
          </a:xfrm>
          <a:prstGeom prst="rect">
            <a:avLst/>
          </a:prstGeom>
        </p:spPr>
        <p:txBody>
          <a:bodyPr lIns="0" tIns="0" rIns="0" bIns="0" rtlCol="0" anchor="t">
            <a:spAutoFit/>
          </a:bodyPr>
          <a:lstStyle/>
          <a:p>
            <a:pPr algn="l">
              <a:lnSpc>
                <a:spcPts val="2800"/>
              </a:lnSpc>
              <a:spcBef>
                <a:spcPct val="0"/>
              </a:spcBef>
            </a:pPr>
            <a:r>
              <a:rPr lang="en-US" sz="2000" b="1" spc="-60">
                <a:solidFill>
                  <a:srgbClr val="161616"/>
                </a:solidFill>
                <a:latin typeface="Inter Medium"/>
                <a:ea typeface="Inter Medium"/>
                <a:cs typeface="Inter Medium"/>
                <a:sym typeface="Inter Medium"/>
              </a:rPr>
              <a:t>METRICHE DI VALUTAZIONE</a:t>
            </a:r>
          </a:p>
        </p:txBody>
      </p:sp>
      <p:sp>
        <p:nvSpPr>
          <p:cNvPr id="18" name="TextBox 18"/>
          <p:cNvSpPr txBox="1"/>
          <p:nvPr/>
        </p:nvSpPr>
        <p:spPr>
          <a:xfrm>
            <a:off x="11655725" y="6207600"/>
            <a:ext cx="3314802" cy="349250"/>
          </a:xfrm>
          <a:prstGeom prst="rect">
            <a:avLst/>
          </a:prstGeom>
        </p:spPr>
        <p:txBody>
          <a:bodyPr lIns="0" tIns="0" rIns="0" bIns="0" rtlCol="0" anchor="t">
            <a:spAutoFit/>
          </a:bodyPr>
          <a:lstStyle/>
          <a:p>
            <a:pPr algn="l">
              <a:lnSpc>
                <a:spcPts val="2800"/>
              </a:lnSpc>
              <a:spcBef>
                <a:spcPct val="0"/>
              </a:spcBef>
            </a:pPr>
            <a:r>
              <a:rPr lang="en-US" sz="2000" b="1" spc="-60">
                <a:solidFill>
                  <a:srgbClr val="161616"/>
                </a:solidFill>
                <a:latin typeface="Inter Medium"/>
                <a:ea typeface="Inter Medium"/>
                <a:cs typeface="Inter Medium"/>
                <a:sym typeface="Inter Medium"/>
              </a:rPr>
              <a:t>RISULTATI</a:t>
            </a:r>
          </a:p>
        </p:txBody>
      </p:sp>
      <p:sp>
        <p:nvSpPr>
          <p:cNvPr id="19" name="TextBox 19"/>
          <p:cNvSpPr txBox="1"/>
          <p:nvPr/>
        </p:nvSpPr>
        <p:spPr>
          <a:xfrm>
            <a:off x="11655725" y="6916673"/>
            <a:ext cx="3314802" cy="349250"/>
          </a:xfrm>
          <a:prstGeom prst="rect">
            <a:avLst/>
          </a:prstGeom>
        </p:spPr>
        <p:txBody>
          <a:bodyPr lIns="0" tIns="0" rIns="0" bIns="0" rtlCol="0" anchor="t">
            <a:spAutoFit/>
          </a:bodyPr>
          <a:lstStyle/>
          <a:p>
            <a:pPr algn="l">
              <a:lnSpc>
                <a:spcPts val="2800"/>
              </a:lnSpc>
              <a:spcBef>
                <a:spcPct val="0"/>
              </a:spcBef>
            </a:pPr>
            <a:r>
              <a:rPr lang="en-US" sz="2000" b="1" spc="-60">
                <a:solidFill>
                  <a:srgbClr val="161616"/>
                </a:solidFill>
                <a:latin typeface="Inter Medium"/>
                <a:ea typeface="Inter Medium"/>
                <a:cs typeface="Inter Medium"/>
                <a:sym typeface="Inter Medium"/>
              </a:rPr>
              <a:t>CONCLUSIONI</a:t>
            </a:r>
          </a:p>
        </p:txBody>
      </p:sp>
      <p:sp>
        <p:nvSpPr>
          <p:cNvPr id="20" name="TextBox 20"/>
          <p:cNvSpPr txBox="1"/>
          <p:nvPr/>
        </p:nvSpPr>
        <p:spPr>
          <a:xfrm>
            <a:off x="11655725" y="7625746"/>
            <a:ext cx="3314802" cy="349250"/>
          </a:xfrm>
          <a:prstGeom prst="rect">
            <a:avLst/>
          </a:prstGeom>
        </p:spPr>
        <p:txBody>
          <a:bodyPr lIns="0" tIns="0" rIns="0" bIns="0" rtlCol="0" anchor="t">
            <a:spAutoFit/>
          </a:bodyPr>
          <a:lstStyle/>
          <a:p>
            <a:pPr algn="l">
              <a:lnSpc>
                <a:spcPts val="2800"/>
              </a:lnSpc>
              <a:spcBef>
                <a:spcPct val="0"/>
              </a:spcBef>
            </a:pPr>
            <a:r>
              <a:rPr lang="en-US" sz="2000" b="1" spc="-60">
                <a:solidFill>
                  <a:srgbClr val="161616"/>
                </a:solidFill>
                <a:latin typeface="Inter Medium"/>
                <a:ea typeface="Inter Medium"/>
                <a:cs typeface="Inter Medium"/>
                <a:sym typeface="Inter Medium"/>
              </a:rPr>
              <a:t>I PROSSIMI PASSI</a:t>
            </a:r>
          </a:p>
        </p:txBody>
      </p:sp>
      <p:sp>
        <p:nvSpPr>
          <p:cNvPr id="21" name="TextBox 21"/>
          <p:cNvSpPr txBox="1"/>
          <p:nvPr/>
        </p:nvSpPr>
        <p:spPr>
          <a:xfrm>
            <a:off x="11655725" y="8334818"/>
            <a:ext cx="3314802" cy="349250"/>
          </a:xfrm>
          <a:prstGeom prst="rect">
            <a:avLst/>
          </a:prstGeom>
        </p:spPr>
        <p:txBody>
          <a:bodyPr lIns="0" tIns="0" rIns="0" bIns="0" rtlCol="0" anchor="t">
            <a:spAutoFit/>
          </a:bodyPr>
          <a:lstStyle/>
          <a:p>
            <a:pPr algn="l">
              <a:lnSpc>
                <a:spcPts val="2800"/>
              </a:lnSpc>
              <a:spcBef>
                <a:spcPct val="0"/>
              </a:spcBef>
            </a:pPr>
            <a:r>
              <a:rPr lang="en-US" sz="2000" b="1" spc="-60">
                <a:solidFill>
                  <a:srgbClr val="161616"/>
                </a:solidFill>
                <a:latin typeface="Inter Medium"/>
                <a:ea typeface="Inter Medium"/>
                <a:cs typeface="Inter Medium"/>
                <a:sym typeface="Inter Medium"/>
              </a:rPr>
              <a:t>RINGRAZIAMENTI</a:t>
            </a:r>
          </a:p>
        </p:txBody>
      </p:sp>
      <p:sp>
        <p:nvSpPr>
          <p:cNvPr id="22" name="TextBox 22"/>
          <p:cNvSpPr txBox="1"/>
          <p:nvPr/>
        </p:nvSpPr>
        <p:spPr>
          <a:xfrm>
            <a:off x="476818" y="1213422"/>
            <a:ext cx="11430589" cy="7765890"/>
          </a:xfrm>
          <a:prstGeom prst="rect">
            <a:avLst/>
          </a:prstGeom>
        </p:spPr>
        <p:txBody>
          <a:bodyPr lIns="0" tIns="0" rIns="0" bIns="0" rtlCol="0" anchor="t">
            <a:spAutoFit/>
          </a:bodyPr>
          <a:lstStyle/>
          <a:p>
            <a:pPr algn="l">
              <a:lnSpc>
                <a:spcPts val="26724"/>
              </a:lnSpc>
            </a:pPr>
            <a:r>
              <a:rPr lang="en-US" sz="29367" b="1">
                <a:solidFill>
                  <a:srgbClr val="9D0618"/>
                </a:solidFill>
                <a:latin typeface="Heading Now 31-38 Bold"/>
                <a:ea typeface="Heading Now 31-38 Bold"/>
                <a:cs typeface="Heading Now 31-38 Bold"/>
                <a:sym typeface="Heading Now 31-38 Bold"/>
              </a:rPr>
              <a:t>INDICE DEI</a:t>
            </a:r>
          </a:p>
          <a:p>
            <a:pPr algn="l">
              <a:lnSpc>
                <a:spcPts val="26724"/>
              </a:lnSpc>
            </a:pPr>
            <a:r>
              <a:rPr lang="en-US" sz="29367" b="1">
                <a:solidFill>
                  <a:srgbClr val="9D0618"/>
                </a:solidFill>
                <a:latin typeface="Heading Now 31-38 Bold"/>
                <a:ea typeface="Heading Now 31-38 Bold"/>
                <a:cs typeface="Heading Now 31-38 Bold"/>
                <a:sym typeface="Heading Now 31-38 Bold"/>
              </a:rPr>
              <a:t>CONTENUTI</a:t>
            </a:r>
          </a:p>
        </p:txBody>
      </p:sp>
      <p:sp>
        <p:nvSpPr>
          <p:cNvPr id="23" name="TextBox 23"/>
          <p:cNvSpPr txBox="1"/>
          <p:nvPr/>
        </p:nvSpPr>
        <p:spPr>
          <a:xfrm>
            <a:off x="11655725" y="1246615"/>
            <a:ext cx="3314802" cy="349250"/>
          </a:xfrm>
          <a:prstGeom prst="rect">
            <a:avLst/>
          </a:prstGeom>
        </p:spPr>
        <p:txBody>
          <a:bodyPr lIns="0" tIns="0" rIns="0" bIns="0" rtlCol="0" anchor="t">
            <a:spAutoFit/>
          </a:bodyPr>
          <a:lstStyle/>
          <a:p>
            <a:pPr algn="l">
              <a:lnSpc>
                <a:spcPts val="2800"/>
              </a:lnSpc>
              <a:spcBef>
                <a:spcPct val="0"/>
              </a:spcBef>
            </a:pPr>
            <a:r>
              <a:rPr lang="en-US" sz="2000" spc="-60">
                <a:solidFill>
                  <a:srgbClr val="161616"/>
                </a:solidFill>
                <a:latin typeface="Inter"/>
                <a:ea typeface="Inter"/>
                <a:cs typeface="Inter"/>
                <a:sym typeface="Inter"/>
              </a:rPr>
              <a:t>CONTESTO &amp; OBIETTIVI</a:t>
            </a:r>
          </a:p>
        </p:txBody>
      </p:sp>
      <p:sp>
        <p:nvSpPr>
          <p:cNvPr id="24" name="TextBox 24"/>
          <p:cNvSpPr txBox="1"/>
          <p:nvPr/>
        </p:nvSpPr>
        <p:spPr>
          <a:xfrm>
            <a:off x="11655725" y="1955687"/>
            <a:ext cx="4459591" cy="349250"/>
          </a:xfrm>
          <a:prstGeom prst="rect">
            <a:avLst/>
          </a:prstGeom>
        </p:spPr>
        <p:txBody>
          <a:bodyPr lIns="0" tIns="0" rIns="0" bIns="0" rtlCol="0" anchor="t">
            <a:spAutoFit/>
          </a:bodyPr>
          <a:lstStyle/>
          <a:p>
            <a:pPr algn="l">
              <a:lnSpc>
                <a:spcPts val="2800"/>
              </a:lnSpc>
              <a:spcBef>
                <a:spcPct val="0"/>
              </a:spcBef>
            </a:pPr>
            <a:r>
              <a:rPr lang="en-US" sz="2000" b="1" spc="-60">
                <a:solidFill>
                  <a:srgbClr val="161616"/>
                </a:solidFill>
                <a:latin typeface="Inter Medium"/>
                <a:ea typeface="Inter Medium"/>
                <a:cs typeface="Inter Medium"/>
                <a:sym typeface="Inter Medium"/>
              </a:rPr>
              <a:t>FONTE DATI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2" name="Freeform 2"/>
          <p:cNvSpPr/>
          <p:nvPr/>
        </p:nvSpPr>
        <p:spPr>
          <a:xfrm>
            <a:off x="8441652" y="3890018"/>
            <a:ext cx="395704" cy="389274"/>
          </a:xfrm>
          <a:custGeom>
            <a:avLst/>
            <a:gdLst/>
            <a:ahLst/>
            <a:cxnLst/>
            <a:rect l="l" t="t" r="r" b="b"/>
            <a:pathLst>
              <a:path w="395704" h="389274">
                <a:moveTo>
                  <a:pt x="0" y="0"/>
                </a:moveTo>
                <a:lnTo>
                  <a:pt x="395704" y="0"/>
                </a:lnTo>
                <a:lnTo>
                  <a:pt x="395704" y="389273"/>
                </a:lnTo>
                <a:lnTo>
                  <a:pt x="0" y="3892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3" name="Freeform 3"/>
          <p:cNvSpPr/>
          <p:nvPr/>
        </p:nvSpPr>
        <p:spPr>
          <a:xfrm>
            <a:off x="834431" y="7883228"/>
            <a:ext cx="388539" cy="388539"/>
          </a:xfrm>
          <a:custGeom>
            <a:avLst/>
            <a:gdLst/>
            <a:ahLst/>
            <a:cxnLst/>
            <a:rect l="l" t="t" r="r" b="b"/>
            <a:pathLst>
              <a:path w="388539" h="388539">
                <a:moveTo>
                  <a:pt x="0" y="0"/>
                </a:moveTo>
                <a:lnTo>
                  <a:pt x="388538" y="0"/>
                </a:lnTo>
                <a:lnTo>
                  <a:pt x="388538" y="388539"/>
                </a:lnTo>
                <a:lnTo>
                  <a:pt x="0" y="3885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4" name="TextBox 4"/>
          <p:cNvSpPr txBox="1"/>
          <p:nvPr/>
        </p:nvSpPr>
        <p:spPr>
          <a:xfrm>
            <a:off x="1085342" y="449651"/>
            <a:ext cx="16173958" cy="2704363"/>
          </a:xfrm>
          <a:prstGeom prst="rect">
            <a:avLst/>
          </a:prstGeom>
        </p:spPr>
        <p:txBody>
          <a:bodyPr lIns="0" tIns="0" rIns="0" bIns="0" rtlCol="0" anchor="t">
            <a:spAutoFit/>
          </a:bodyPr>
          <a:lstStyle/>
          <a:p>
            <a:pPr algn="l">
              <a:lnSpc>
                <a:spcPts val="16790"/>
              </a:lnSpc>
            </a:pPr>
            <a:r>
              <a:rPr lang="en-US" sz="17862" b="1">
                <a:solidFill>
                  <a:srgbClr val="9D0618"/>
                </a:solidFill>
                <a:latin typeface="Heading Now 31-38 Bold"/>
                <a:ea typeface="Heading Now 31-38 Bold"/>
                <a:cs typeface="Heading Now 31-38 Bold"/>
                <a:sym typeface="Heading Now 31-38 Bold"/>
              </a:rPr>
              <a:t>CONTESTO E OBBIETTIVO</a:t>
            </a:r>
          </a:p>
        </p:txBody>
      </p:sp>
      <p:sp>
        <p:nvSpPr>
          <p:cNvPr id="5" name="TextBox 5"/>
          <p:cNvSpPr txBox="1"/>
          <p:nvPr/>
        </p:nvSpPr>
        <p:spPr>
          <a:xfrm>
            <a:off x="8441652" y="4365228"/>
            <a:ext cx="8968706" cy="1480185"/>
          </a:xfrm>
          <a:prstGeom prst="rect">
            <a:avLst/>
          </a:prstGeom>
        </p:spPr>
        <p:txBody>
          <a:bodyPr lIns="0" tIns="0" rIns="0" bIns="0" rtlCol="0" anchor="t">
            <a:spAutoFit/>
          </a:bodyPr>
          <a:lstStyle/>
          <a:p>
            <a:pPr algn="l">
              <a:lnSpc>
                <a:spcPts val="2940"/>
              </a:lnSpc>
            </a:pPr>
            <a:r>
              <a:rPr lang="en-US" sz="2100" spc="-63">
                <a:solidFill>
                  <a:srgbClr val="161616"/>
                </a:solidFill>
                <a:latin typeface="Inter"/>
                <a:ea typeface="Inter"/>
                <a:cs typeface="Inter"/>
                <a:sym typeface="Inter"/>
              </a:rPr>
              <a:t>La diffusione capillare delle fake news sui social media ha reso necessaria l’elaborazione di metodi di rilevamento sempre più sofisticati per preservare l’integrità dell’informazione</a:t>
            </a:r>
          </a:p>
          <a:p>
            <a:pPr algn="l">
              <a:lnSpc>
                <a:spcPts val="2940"/>
              </a:lnSpc>
              <a:spcBef>
                <a:spcPct val="0"/>
              </a:spcBef>
            </a:pPr>
            <a:endParaRPr lang="en-US" sz="2100" spc="-63">
              <a:solidFill>
                <a:srgbClr val="161616"/>
              </a:solidFill>
              <a:latin typeface="Inter"/>
              <a:ea typeface="Inter"/>
              <a:cs typeface="Inter"/>
              <a:sym typeface="Inter"/>
            </a:endParaRPr>
          </a:p>
        </p:txBody>
      </p:sp>
      <p:sp>
        <p:nvSpPr>
          <p:cNvPr id="6" name="TextBox 6"/>
          <p:cNvSpPr txBox="1"/>
          <p:nvPr/>
        </p:nvSpPr>
        <p:spPr>
          <a:xfrm>
            <a:off x="8947355" y="3857959"/>
            <a:ext cx="8463004" cy="405765"/>
          </a:xfrm>
          <a:prstGeom prst="rect">
            <a:avLst/>
          </a:prstGeom>
        </p:spPr>
        <p:txBody>
          <a:bodyPr lIns="0" tIns="0" rIns="0" bIns="0" rtlCol="0" anchor="t">
            <a:spAutoFit/>
          </a:bodyPr>
          <a:lstStyle/>
          <a:p>
            <a:pPr algn="l">
              <a:lnSpc>
                <a:spcPts val="3359"/>
              </a:lnSpc>
              <a:spcBef>
                <a:spcPct val="0"/>
              </a:spcBef>
            </a:pPr>
            <a:r>
              <a:rPr lang="en-US" sz="2399" b="1" spc="-71">
                <a:solidFill>
                  <a:srgbClr val="161616"/>
                </a:solidFill>
                <a:latin typeface="Inter Bold"/>
                <a:ea typeface="Inter Bold"/>
                <a:cs typeface="Inter Bold"/>
                <a:sym typeface="Inter Bold"/>
              </a:rPr>
              <a:t>CONTESTO ATTUALE</a:t>
            </a:r>
          </a:p>
        </p:txBody>
      </p:sp>
      <p:sp>
        <p:nvSpPr>
          <p:cNvPr id="7" name="TextBox 7"/>
          <p:cNvSpPr txBox="1"/>
          <p:nvPr/>
        </p:nvSpPr>
        <p:spPr>
          <a:xfrm>
            <a:off x="8441652" y="6811507"/>
            <a:ext cx="8968706" cy="2223135"/>
          </a:xfrm>
          <a:prstGeom prst="rect">
            <a:avLst/>
          </a:prstGeom>
        </p:spPr>
        <p:txBody>
          <a:bodyPr lIns="0" tIns="0" rIns="0" bIns="0" rtlCol="0" anchor="t">
            <a:spAutoFit/>
          </a:bodyPr>
          <a:lstStyle/>
          <a:p>
            <a:pPr algn="l">
              <a:lnSpc>
                <a:spcPts val="2940"/>
              </a:lnSpc>
              <a:spcBef>
                <a:spcPct val="0"/>
              </a:spcBef>
            </a:pPr>
            <a:r>
              <a:rPr lang="en-US" sz="2100" spc="-63">
                <a:solidFill>
                  <a:srgbClr val="161616"/>
                </a:solidFill>
                <a:latin typeface="Inter"/>
                <a:ea typeface="Inter"/>
                <a:cs typeface="Inter"/>
                <a:sym typeface="Inter"/>
              </a:rPr>
              <a:t>L’obiettivo di questo lavoro è valutare l’efficacia di diverse tecniche di word embedding applicate a modelli di machine learning e deep learning per la classificazione delle fake news. Attraverso l’analisi comparativa dei risultati, il progetto mira a identificare le metodologie più performanti e a costruire una pipeline modulare e replicabile per il rilevamento automatico delle notizie false</a:t>
            </a:r>
          </a:p>
        </p:txBody>
      </p:sp>
      <p:sp>
        <p:nvSpPr>
          <p:cNvPr id="8" name="TextBox 8"/>
          <p:cNvSpPr txBox="1"/>
          <p:nvPr/>
        </p:nvSpPr>
        <p:spPr>
          <a:xfrm>
            <a:off x="8947355" y="6266353"/>
            <a:ext cx="8463004" cy="405765"/>
          </a:xfrm>
          <a:prstGeom prst="rect">
            <a:avLst/>
          </a:prstGeom>
        </p:spPr>
        <p:txBody>
          <a:bodyPr lIns="0" tIns="0" rIns="0" bIns="0" rtlCol="0" anchor="t">
            <a:spAutoFit/>
          </a:bodyPr>
          <a:lstStyle/>
          <a:p>
            <a:pPr algn="l">
              <a:lnSpc>
                <a:spcPts val="3359"/>
              </a:lnSpc>
              <a:spcBef>
                <a:spcPct val="0"/>
              </a:spcBef>
            </a:pPr>
            <a:r>
              <a:rPr lang="en-US" sz="2399" b="1" spc="-71">
                <a:solidFill>
                  <a:srgbClr val="161616"/>
                </a:solidFill>
                <a:latin typeface="Inter Bold"/>
                <a:ea typeface="Inter Bold"/>
                <a:cs typeface="Inter Bold"/>
                <a:sym typeface="Inter Bold"/>
              </a:rPr>
              <a:t>OBIETTIVO</a:t>
            </a:r>
          </a:p>
        </p:txBody>
      </p:sp>
      <p:grpSp>
        <p:nvGrpSpPr>
          <p:cNvPr id="9" name="Group 9"/>
          <p:cNvGrpSpPr/>
          <p:nvPr/>
        </p:nvGrpSpPr>
        <p:grpSpPr>
          <a:xfrm>
            <a:off x="1085342" y="3592164"/>
            <a:ext cx="6577771" cy="5740331"/>
            <a:chOff x="0" y="0"/>
            <a:chExt cx="931377" cy="812800"/>
          </a:xfrm>
        </p:grpSpPr>
        <p:sp>
          <p:nvSpPr>
            <p:cNvPr id="10" name="Freeform 10"/>
            <p:cNvSpPr/>
            <p:nvPr/>
          </p:nvSpPr>
          <p:spPr>
            <a:xfrm>
              <a:off x="0" y="0"/>
              <a:ext cx="931377" cy="812800"/>
            </a:xfrm>
            <a:custGeom>
              <a:avLst/>
              <a:gdLst/>
              <a:ahLst/>
              <a:cxnLst/>
              <a:rect l="l" t="t" r="r" b="b"/>
              <a:pathLst>
                <a:path w="931377" h="812800">
                  <a:moveTo>
                    <a:pt x="0" y="0"/>
                  </a:moveTo>
                  <a:lnTo>
                    <a:pt x="931377" y="0"/>
                  </a:lnTo>
                  <a:lnTo>
                    <a:pt x="931377" y="812800"/>
                  </a:lnTo>
                  <a:lnTo>
                    <a:pt x="0" y="812800"/>
                  </a:lnTo>
                  <a:close/>
                </a:path>
              </a:pathLst>
            </a:custGeom>
            <a:blipFill>
              <a:blip r:embed="rId6"/>
              <a:stretch>
                <a:fillRect t="-7294" b="-7294"/>
              </a:stretch>
            </a:blipFill>
          </p:spPr>
          <p:txBody>
            <a:bodyPr/>
            <a:lstStyle/>
            <a:p>
              <a:endParaRPr lang="it-IT"/>
            </a:p>
          </p:txBody>
        </p:sp>
      </p:grpSp>
      <p:sp>
        <p:nvSpPr>
          <p:cNvPr id="11" name="Freeform 11"/>
          <p:cNvSpPr/>
          <p:nvPr/>
        </p:nvSpPr>
        <p:spPr>
          <a:xfrm>
            <a:off x="8441652" y="6282844"/>
            <a:ext cx="395704" cy="389274"/>
          </a:xfrm>
          <a:custGeom>
            <a:avLst/>
            <a:gdLst/>
            <a:ahLst/>
            <a:cxnLst/>
            <a:rect l="l" t="t" r="r" b="b"/>
            <a:pathLst>
              <a:path w="395704" h="389274">
                <a:moveTo>
                  <a:pt x="0" y="0"/>
                </a:moveTo>
                <a:lnTo>
                  <a:pt x="395704" y="0"/>
                </a:lnTo>
                <a:lnTo>
                  <a:pt x="395704" y="389274"/>
                </a:lnTo>
                <a:lnTo>
                  <a:pt x="0" y="3892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2" name="Freeform 2"/>
          <p:cNvSpPr/>
          <p:nvPr/>
        </p:nvSpPr>
        <p:spPr>
          <a:xfrm>
            <a:off x="8280506" y="1638881"/>
            <a:ext cx="405791" cy="399197"/>
          </a:xfrm>
          <a:custGeom>
            <a:avLst/>
            <a:gdLst/>
            <a:ahLst/>
            <a:cxnLst/>
            <a:rect l="l" t="t" r="r" b="b"/>
            <a:pathLst>
              <a:path w="405791" h="399197">
                <a:moveTo>
                  <a:pt x="0" y="0"/>
                </a:moveTo>
                <a:lnTo>
                  <a:pt x="405792" y="0"/>
                </a:lnTo>
                <a:lnTo>
                  <a:pt x="405792" y="399197"/>
                </a:lnTo>
                <a:lnTo>
                  <a:pt x="0" y="3991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3" name="Freeform 3"/>
          <p:cNvSpPr/>
          <p:nvPr/>
        </p:nvSpPr>
        <p:spPr>
          <a:xfrm>
            <a:off x="8280506" y="4047275"/>
            <a:ext cx="405791" cy="399197"/>
          </a:xfrm>
          <a:custGeom>
            <a:avLst/>
            <a:gdLst/>
            <a:ahLst/>
            <a:cxnLst/>
            <a:rect l="l" t="t" r="r" b="b"/>
            <a:pathLst>
              <a:path w="405791" h="399197">
                <a:moveTo>
                  <a:pt x="0" y="0"/>
                </a:moveTo>
                <a:lnTo>
                  <a:pt x="405792" y="0"/>
                </a:lnTo>
                <a:lnTo>
                  <a:pt x="405792" y="399197"/>
                </a:lnTo>
                <a:lnTo>
                  <a:pt x="0" y="3991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4" name="Freeform 4"/>
          <p:cNvSpPr/>
          <p:nvPr/>
        </p:nvSpPr>
        <p:spPr>
          <a:xfrm>
            <a:off x="834431" y="7883228"/>
            <a:ext cx="388539" cy="388539"/>
          </a:xfrm>
          <a:custGeom>
            <a:avLst/>
            <a:gdLst/>
            <a:ahLst/>
            <a:cxnLst/>
            <a:rect l="l" t="t" r="r" b="b"/>
            <a:pathLst>
              <a:path w="388539" h="388539">
                <a:moveTo>
                  <a:pt x="0" y="0"/>
                </a:moveTo>
                <a:lnTo>
                  <a:pt x="388538" y="0"/>
                </a:lnTo>
                <a:lnTo>
                  <a:pt x="388538" y="388539"/>
                </a:lnTo>
                <a:lnTo>
                  <a:pt x="0" y="3885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sp>
        <p:nvSpPr>
          <p:cNvPr id="5" name="Freeform 5"/>
          <p:cNvSpPr/>
          <p:nvPr/>
        </p:nvSpPr>
        <p:spPr>
          <a:xfrm>
            <a:off x="8007394" y="5778420"/>
            <a:ext cx="9251906" cy="4209617"/>
          </a:xfrm>
          <a:custGeom>
            <a:avLst/>
            <a:gdLst/>
            <a:ahLst/>
            <a:cxnLst/>
            <a:rect l="l" t="t" r="r" b="b"/>
            <a:pathLst>
              <a:path w="9251906" h="4209617">
                <a:moveTo>
                  <a:pt x="0" y="0"/>
                </a:moveTo>
                <a:lnTo>
                  <a:pt x="9251906" y="0"/>
                </a:lnTo>
                <a:lnTo>
                  <a:pt x="9251906" y="4209617"/>
                </a:lnTo>
                <a:lnTo>
                  <a:pt x="0" y="4209617"/>
                </a:lnTo>
                <a:lnTo>
                  <a:pt x="0" y="0"/>
                </a:lnTo>
                <a:close/>
              </a:path>
            </a:pathLst>
          </a:custGeom>
          <a:blipFill>
            <a:blip r:embed="rId6"/>
            <a:stretch>
              <a:fillRect/>
            </a:stretch>
          </a:blipFill>
        </p:spPr>
        <p:txBody>
          <a:bodyPr/>
          <a:lstStyle/>
          <a:p>
            <a:endParaRPr lang="it-IT"/>
          </a:p>
        </p:txBody>
      </p:sp>
      <p:sp>
        <p:nvSpPr>
          <p:cNvPr id="6" name="Freeform 6"/>
          <p:cNvSpPr/>
          <p:nvPr/>
        </p:nvSpPr>
        <p:spPr>
          <a:xfrm>
            <a:off x="1635771" y="3883692"/>
            <a:ext cx="5374608" cy="5374608"/>
          </a:xfrm>
          <a:custGeom>
            <a:avLst/>
            <a:gdLst/>
            <a:ahLst/>
            <a:cxnLst/>
            <a:rect l="l" t="t" r="r" b="b"/>
            <a:pathLst>
              <a:path w="5374608" h="5374608">
                <a:moveTo>
                  <a:pt x="0" y="0"/>
                </a:moveTo>
                <a:lnTo>
                  <a:pt x="5374607" y="0"/>
                </a:lnTo>
                <a:lnTo>
                  <a:pt x="5374607" y="5374608"/>
                </a:lnTo>
                <a:lnTo>
                  <a:pt x="0" y="5374608"/>
                </a:lnTo>
                <a:lnTo>
                  <a:pt x="0" y="0"/>
                </a:lnTo>
                <a:close/>
              </a:path>
            </a:pathLst>
          </a:custGeom>
          <a:blipFill>
            <a:blip r:embed="rId7"/>
            <a:stretch>
              <a:fillRect/>
            </a:stretch>
          </a:blipFill>
        </p:spPr>
        <p:txBody>
          <a:bodyPr/>
          <a:lstStyle/>
          <a:p>
            <a:endParaRPr lang="it-IT"/>
          </a:p>
        </p:txBody>
      </p:sp>
      <p:sp>
        <p:nvSpPr>
          <p:cNvPr id="7" name="TextBox 7"/>
          <p:cNvSpPr txBox="1"/>
          <p:nvPr/>
        </p:nvSpPr>
        <p:spPr>
          <a:xfrm>
            <a:off x="1085342" y="1038225"/>
            <a:ext cx="8058658" cy="2704363"/>
          </a:xfrm>
          <a:prstGeom prst="rect">
            <a:avLst/>
          </a:prstGeom>
        </p:spPr>
        <p:txBody>
          <a:bodyPr lIns="0" tIns="0" rIns="0" bIns="0" rtlCol="0" anchor="t">
            <a:spAutoFit/>
          </a:bodyPr>
          <a:lstStyle/>
          <a:p>
            <a:pPr algn="l">
              <a:lnSpc>
                <a:spcPts val="16790"/>
              </a:lnSpc>
            </a:pPr>
            <a:r>
              <a:rPr lang="en-US" sz="17862" b="1">
                <a:solidFill>
                  <a:srgbClr val="9D0618"/>
                </a:solidFill>
                <a:latin typeface="Heading Now 31-38 Bold"/>
                <a:ea typeface="Heading Now 31-38 Bold"/>
                <a:cs typeface="Heading Now 31-38 Bold"/>
                <a:sym typeface="Heading Now 31-38 Bold"/>
              </a:rPr>
              <a:t>FONTE DATI</a:t>
            </a:r>
          </a:p>
        </p:txBody>
      </p:sp>
      <p:sp>
        <p:nvSpPr>
          <p:cNvPr id="8" name="TextBox 8"/>
          <p:cNvSpPr txBox="1"/>
          <p:nvPr/>
        </p:nvSpPr>
        <p:spPr>
          <a:xfrm>
            <a:off x="8290594" y="2119053"/>
            <a:ext cx="8968706" cy="1480185"/>
          </a:xfrm>
          <a:prstGeom prst="rect">
            <a:avLst/>
          </a:prstGeom>
        </p:spPr>
        <p:txBody>
          <a:bodyPr lIns="0" tIns="0" rIns="0" bIns="0" rtlCol="0" anchor="t">
            <a:spAutoFit/>
          </a:bodyPr>
          <a:lstStyle/>
          <a:p>
            <a:pPr algn="l">
              <a:lnSpc>
                <a:spcPts val="2940"/>
              </a:lnSpc>
              <a:spcBef>
                <a:spcPct val="0"/>
              </a:spcBef>
            </a:pPr>
            <a:r>
              <a:rPr lang="en-US" sz="2100" spc="-63">
                <a:solidFill>
                  <a:srgbClr val="161616"/>
                </a:solidFill>
                <a:latin typeface="Inter"/>
                <a:ea typeface="Inter"/>
                <a:cs typeface="Inter"/>
                <a:sym typeface="Inter"/>
              </a:rPr>
              <a:t>Kaggle è una piattaforma online che serve come comunità globale per appassionati e professionisti di data science e machine learning. Offre strumenti per partecipare a competizioni, condividere e utilizzare dataset, creare modelli e collaborare tramite notebook</a:t>
            </a:r>
          </a:p>
        </p:txBody>
      </p:sp>
      <p:sp>
        <p:nvSpPr>
          <p:cNvPr id="9" name="TextBox 9"/>
          <p:cNvSpPr txBox="1"/>
          <p:nvPr/>
        </p:nvSpPr>
        <p:spPr>
          <a:xfrm>
            <a:off x="8796296" y="1611784"/>
            <a:ext cx="8463004" cy="405765"/>
          </a:xfrm>
          <a:prstGeom prst="rect">
            <a:avLst/>
          </a:prstGeom>
        </p:spPr>
        <p:txBody>
          <a:bodyPr lIns="0" tIns="0" rIns="0" bIns="0" rtlCol="0" anchor="t">
            <a:spAutoFit/>
          </a:bodyPr>
          <a:lstStyle/>
          <a:p>
            <a:pPr algn="l">
              <a:lnSpc>
                <a:spcPts val="3359"/>
              </a:lnSpc>
              <a:spcBef>
                <a:spcPct val="0"/>
              </a:spcBef>
            </a:pPr>
            <a:r>
              <a:rPr lang="en-US" sz="2399" b="1" spc="-71">
                <a:solidFill>
                  <a:srgbClr val="161616"/>
                </a:solidFill>
                <a:latin typeface="Inter Bold"/>
                <a:ea typeface="Inter Bold"/>
                <a:cs typeface="Inter Bold"/>
                <a:sym typeface="Inter Bold"/>
              </a:rPr>
              <a:t>COSA E’ KAGGLE?</a:t>
            </a:r>
          </a:p>
        </p:txBody>
      </p:sp>
      <p:sp>
        <p:nvSpPr>
          <p:cNvPr id="10" name="TextBox 10"/>
          <p:cNvSpPr txBox="1"/>
          <p:nvPr/>
        </p:nvSpPr>
        <p:spPr>
          <a:xfrm>
            <a:off x="8290594" y="4565333"/>
            <a:ext cx="8968706" cy="1108710"/>
          </a:xfrm>
          <a:prstGeom prst="rect">
            <a:avLst/>
          </a:prstGeom>
        </p:spPr>
        <p:txBody>
          <a:bodyPr lIns="0" tIns="0" rIns="0" bIns="0" rtlCol="0" anchor="t">
            <a:spAutoFit/>
          </a:bodyPr>
          <a:lstStyle/>
          <a:p>
            <a:pPr algn="l">
              <a:lnSpc>
                <a:spcPts val="2940"/>
              </a:lnSpc>
              <a:spcBef>
                <a:spcPct val="0"/>
              </a:spcBef>
            </a:pPr>
            <a:r>
              <a:rPr lang="en-US" sz="2100" spc="-63">
                <a:solidFill>
                  <a:srgbClr val="161616"/>
                </a:solidFill>
                <a:latin typeface="Inter"/>
                <a:ea typeface="Inter"/>
                <a:cs typeface="Inter"/>
                <a:sym typeface="Inter"/>
              </a:rPr>
              <a:t>Il dataset "Fake and Real News Dataset" raccoglie articoli di notizie etichettati come "fake" o "real", ed è strutturato tipicamente con colonne per titolo, testo e label che indica se la notizia è vera o falsa</a:t>
            </a:r>
          </a:p>
        </p:txBody>
      </p:sp>
      <p:sp>
        <p:nvSpPr>
          <p:cNvPr id="11" name="TextBox 11"/>
          <p:cNvSpPr txBox="1"/>
          <p:nvPr/>
        </p:nvSpPr>
        <p:spPr>
          <a:xfrm>
            <a:off x="8796296" y="4020178"/>
            <a:ext cx="8463004" cy="405765"/>
          </a:xfrm>
          <a:prstGeom prst="rect">
            <a:avLst/>
          </a:prstGeom>
        </p:spPr>
        <p:txBody>
          <a:bodyPr lIns="0" tIns="0" rIns="0" bIns="0" rtlCol="0" anchor="t">
            <a:spAutoFit/>
          </a:bodyPr>
          <a:lstStyle/>
          <a:p>
            <a:pPr algn="l">
              <a:lnSpc>
                <a:spcPts val="3359"/>
              </a:lnSpc>
              <a:spcBef>
                <a:spcPct val="0"/>
              </a:spcBef>
            </a:pPr>
            <a:r>
              <a:rPr lang="en-US" sz="2399" b="1" spc="-71">
                <a:solidFill>
                  <a:srgbClr val="161616"/>
                </a:solidFill>
                <a:latin typeface="Inter Bold"/>
                <a:ea typeface="Inter Bold"/>
                <a:cs typeface="Inter Bold"/>
                <a:sym typeface="Inter Bold"/>
              </a:rPr>
              <a:t>FAKE AND REAL NEWS DATASET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grpSp>
        <p:nvGrpSpPr>
          <p:cNvPr id="2" name="Group 2"/>
          <p:cNvGrpSpPr/>
          <p:nvPr/>
        </p:nvGrpSpPr>
        <p:grpSpPr>
          <a:xfrm>
            <a:off x="166532" y="5380355"/>
            <a:ext cx="2320902" cy="1524973"/>
            <a:chOff x="0" y="0"/>
            <a:chExt cx="1130674" cy="742921"/>
          </a:xfrm>
        </p:grpSpPr>
        <p:sp>
          <p:nvSpPr>
            <p:cNvPr id="3" name="Freeform 3"/>
            <p:cNvSpPr/>
            <p:nvPr/>
          </p:nvSpPr>
          <p:spPr>
            <a:xfrm>
              <a:off x="0" y="0"/>
              <a:ext cx="1130674" cy="742921"/>
            </a:xfrm>
            <a:custGeom>
              <a:avLst/>
              <a:gdLst/>
              <a:ahLst/>
              <a:cxnLst/>
              <a:rect l="l" t="t" r="r" b="b"/>
              <a:pathLst>
                <a:path w="1130674" h="742921">
                  <a:moveTo>
                    <a:pt x="565337" y="0"/>
                  </a:moveTo>
                  <a:cubicBezTo>
                    <a:pt x="253110" y="0"/>
                    <a:pt x="0" y="166309"/>
                    <a:pt x="0" y="371461"/>
                  </a:cubicBezTo>
                  <a:cubicBezTo>
                    <a:pt x="0" y="576613"/>
                    <a:pt x="253110" y="742921"/>
                    <a:pt x="565337" y="742921"/>
                  </a:cubicBezTo>
                  <a:cubicBezTo>
                    <a:pt x="877564" y="742921"/>
                    <a:pt x="1130674" y="576613"/>
                    <a:pt x="1130674" y="371461"/>
                  </a:cubicBezTo>
                  <a:cubicBezTo>
                    <a:pt x="1130674" y="166309"/>
                    <a:pt x="877564" y="0"/>
                    <a:pt x="565337" y="0"/>
                  </a:cubicBezTo>
                  <a:close/>
                </a:path>
              </a:pathLst>
            </a:custGeom>
            <a:solidFill>
              <a:srgbClr val="FFA765"/>
            </a:solidFill>
            <a:ln w="19050" cap="sq">
              <a:solidFill>
                <a:srgbClr val="000000"/>
              </a:solidFill>
              <a:prstDash val="solid"/>
              <a:miter/>
            </a:ln>
          </p:spPr>
          <p:txBody>
            <a:bodyPr/>
            <a:lstStyle/>
            <a:p>
              <a:endParaRPr lang="it-IT"/>
            </a:p>
          </p:txBody>
        </p:sp>
        <p:sp>
          <p:nvSpPr>
            <p:cNvPr id="4" name="TextBox 4"/>
            <p:cNvSpPr txBox="1"/>
            <p:nvPr/>
          </p:nvSpPr>
          <p:spPr>
            <a:xfrm>
              <a:off x="106001" y="22024"/>
              <a:ext cx="918673" cy="651248"/>
            </a:xfrm>
            <a:prstGeom prst="rect">
              <a:avLst/>
            </a:prstGeom>
          </p:spPr>
          <p:txBody>
            <a:bodyPr lIns="30177" tIns="30177" rIns="30177" bIns="30177" rtlCol="0" anchor="ctr"/>
            <a:lstStyle/>
            <a:p>
              <a:pPr algn="ctr">
                <a:lnSpc>
                  <a:spcPts val="2940"/>
                </a:lnSpc>
              </a:pPr>
              <a:r>
                <a:rPr lang="en-US" sz="2100" b="1">
                  <a:solidFill>
                    <a:srgbClr val="000000"/>
                  </a:solidFill>
                  <a:latin typeface="Inter Bold"/>
                  <a:ea typeface="Inter Bold"/>
                  <a:cs typeface="Inter Bold"/>
                  <a:sym typeface="Inter Bold"/>
                </a:rPr>
                <a:t>inzio</a:t>
              </a:r>
            </a:p>
          </p:txBody>
        </p:sp>
      </p:grpSp>
      <p:sp>
        <p:nvSpPr>
          <p:cNvPr id="5" name="AutoShape 5"/>
          <p:cNvSpPr/>
          <p:nvPr/>
        </p:nvSpPr>
        <p:spPr>
          <a:xfrm>
            <a:off x="2487434" y="6142842"/>
            <a:ext cx="409984" cy="637"/>
          </a:xfrm>
          <a:prstGeom prst="line">
            <a:avLst/>
          </a:prstGeom>
          <a:ln w="19050" cap="flat">
            <a:solidFill>
              <a:srgbClr val="000000"/>
            </a:solidFill>
            <a:prstDash val="solid"/>
            <a:headEnd type="none" w="sm" len="sm"/>
            <a:tailEnd type="arrow" w="med" len="sm"/>
          </a:ln>
        </p:spPr>
        <p:txBody>
          <a:bodyPr/>
          <a:lstStyle/>
          <a:p>
            <a:endParaRPr lang="it-IT"/>
          </a:p>
        </p:txBody>
      </p:sp>
      <p:grpSp>
        <p:nvGrpSpPr>
          <p:cNvPr id="6" name="Group 6"/>
          <p:cNvGrpSpPr/>
          <p:nvPr/>
        </p:nvGrpSpPr>
        <p:grpSpPr>
          <a:xfrm>
            <a:off x="2707404" y="5040534"/>
            <a:ext cx="2487665" cy="2205890"/>
            <a:chOff x="0" y="0"/>
            <a:chExt cx="1330150" cy="1179485"/>
          </a:xfrm>
        </p:grpSpPr>
        <p:sp>
          <p:nvSpPr>
            <p:cNvPr id="7" name="Freeform 7"/>
            <p:cNvSpPr/>
            <p:nvPr/>
          </p:nvSpPr>
          <p:spPr>
            <a:xfrm>
              <a:off x="0" y="0"/>
              <a:ext cx="1330150" cy="1179485"/>
            </a:xfrm>
            <a:custGeom>
              <a:avLst/>
              <a:gdLst/>
              <a:ahLst/>
              <a:cxnLst/>
              <a:rect l="l" t="t" r="r" b="b"/>
              <a:pathLst>
                <a:path w="1330150" h="1179485">
                  <a:moveTo>
                    <a:pt x="203200" y="0"/>
                  </a:moveTo>
                  <a:lnTo>
                    <a:pt x="1330150" y="0"/>
                  </a:lnTo>
                  <a:lnTo>
                    <a:pt x="1126950" y="1179485"/>
                  </a:lnTo>
                  <a:lnTo>
                    <a:pt x="0" y="1179485"/>
                  </a:lnTo>
                  <a:lnTo>
                    <a:pt x="203200" y="0"/>
                  </a:lnTo>
                  <a:close/>
                </a:path>
              </a:pathLst>
            </a:custGeom>
            <a:solidFill>
              <a:srgbClr val="3BAB5A"/>
            </a:solidFill>
            <a:ln w="19050" cap="sq">
              <a:solidFill>
                <a:srgbClr val="000000"/>
              </a:solidFill>
              <a:prstDash val="solid"/>
              <a:miter/>
            </a:ln>
          </p:spPr>
          <p:txBody>
            <a:bodyPr/>
            <a:lstStyle/>
            <a:p>
              <a:endParaRPr lang="it-IT"/>
            </a:p>
          </p:txBody>
        </p:sp>
        <p:sp>
          <p:nvSpPr>
            <p:cNvPr id="8" name="TextBox 8"/>
            <p:cNvSpPr txBox="1"/>
            <p:nvPr/>
          </p:nvSpPr>
          <p:spPr>
            <a:xfrm>
              <a:off x="101600" y="28575"/>
              <a:ext cx="1126950" cy="1150910"/>
            </a:xfrm>
            <a:prstGeom prst="rect">
              <a:avLst/>
            </a:prstGeom>
          </p:spPr>
          <p:txBody>
            <a:bodyPr lIns="30177" tIns="30177" rIns="30177" bIns="30177" rtlCol="0" anchor="ctr"/>
            <a:lstStyle/>
            <a:p>
              <a:pPr algn="ctr">
                <a:lnSpc>
                  <a:spcPts val="2100"/>
                </a:lnSpc>
              </a:pPr>
              <a:r>
                <a:rPr lang="en-US" sz="2100" b="1">
                  <a:solidFill>
                    <a:srgbClr val="380C0F"/>
                  </a:solidFill>
                  <a:latin typeface="Inter Bold"/>
                  <a:ea typeface="Inter Bold"/>
                  <a:cs typeface="Inter Bold"/>
                  <a:sym typeface="Inter Bold"/>
                </a:rPr>
                <a:t>ingestion file CSV</a:t>
              </a:r>
            </a:p>
          </p:txBody>
        </p:sp>
      </p:grpSp>
      <p:grpSp>
        <p:nvGrpSpPr>
          <p:cNvPr id="9" name="Group 9"/>
          <p:cNvGrpSpPr/>
          <p:nvPr/>
        </p:nvGrpSpPr>
        <p:grpSpPr>
          <a:xfrm>
            <a:off x="14953450" y="5031040"/>
            <a:ext cx="3229164" cy="2223603"/>
            <a:chOff x="0" y="0"/>
            <a:chExt cx="2564094" cy="1765636"/>
          </a:xfrm>
        </p:grpSpPr>
        <p:sp>
          <p:nvSpPr>
            <p:cNvPr id="10" name="Freeform 10"/>
            <p:cNvSpPr/>
            <p:nvPr/>
          </p:nvSpPr>
          <p:spPr>
            <a:xfrm>
              <a:off x="0" y="0"/>
              <a:ext cx="2564094" cy="1765636"/>
            </a:xfrm>
            <a:custGeom>
              <a:avLst/>
              <a:gdLst/>
              <a:ahLst/>
              <a:cxnLst/>
              <a:rect l="l" t="t" r="r" b="b"/>
              <a:pathLst>
                <a:path w="2564094" h="1765636">
                  <a:moveTo>
                    <a:pt x="203200" y="0"/>
                  </a:moveTo>
                  <a:lnTo>
                    <a:pt x="2564094" y="0"/>
                  </a:lnTo>
                  <a:lnTo>
                    <a:pt x="2360894" y="1765636"/>
                  </a:lnTo>
                  <a:lnTo>
                    <a:pt x="0" y="1765636"/>
                  </a:lnTo>
                  <a:lnTo>
                    <a:pt x="203200" y="0"/>
                  </a:lnTo>
                  <a:close/>
                </a:path>
              </a:pathLst>
            </a:custGeom>
            <a:solidFill>
              <a:srgbClr val="3BAB5A"/>
            </a:solidFill>
            <a:ln w="19050" cap="sq">
              <a:solidFill>
                <a:srgbClr val="000000"/>
              </a:solidFill>
              <a:prstDash val="solid"/>
              <a:miter/>
            </a:ln>
          </p:spPr>
          <p:txBody>
            <a:bodyPr/>
            <a:lstStyle/>
            <a:p>
              <a:endParaRPr lang="it-IT"/>
            </a:p>
          </p:txBody>
        </p:sp>
        <p:sp>
          <p:nvSpPr>
            <p:cNvPr id="11" name="TextBox 11"/>
            <p:cNvSpPr txBox="1"/>
            <p:nvPr/>
          </p:nvSpPr>
          <p:spPr>
            <a:xfrm>
              <a:off x="101600" y="38100"/>
              <a:ext cx="2360894" cy="1727536"/>
            </a:xfrm>
            <a:prstGeom prst="rect">
              <a:avLst/>
            </a:prstGeom>
          </p:spPr>
          <p:txBody>
            <a:bodyPr lIns="30177" tIns="30177" rIns="30177" bIns="30177" rtlCol="0" anchor="ctr"/>
            <a:lstStyle/>
            <a:p>
              <a:pPr algn="ctr">
                <a:lnSpc>
                  <a:spcPts val="2099"/>
                </a:lnSpc>
              </a:pPr>
              <a:r>
                <a:rPr lang="en-US" sz="2099" b="1">
                  <a:solidFill>
                    <a:srgbClr val="000000"/>
                  </a:solidFill>
                  <a:latin typeface="Inter Bold"/>
                  <a:ea typeface="Inter Bold"/>
                  <a:cs typeface="Inter Bold"/>
                  <a:sym typeface="Inter Bold"/>
                </a:rPr>
                <a:t>caricamento dati come MongoDB collection</a:t>
              </a:r>
            </a:p>
            <a:p>
              <a:pPr algn="ctr">
                <a:lnSpc>
                  <a:spcPts val="2099"/>
                </a:lnSpc>
              </a:pPr>
              <a:endParaRPr lang="en-US" sz="2099" b="1">
                <a:solidFill>
                  <a:srgbClr val="000000"/>
                </a:solidFill>
                <a:latin typeface="Inter Bold"/>
                <a:ea typeface="Inter Bold"/>
                <a:cs typeface="Inter Bold"/>
                <a:sym typeface="Inter Bold"/>
              </a:endParaRPr>
            </a:p>
          </p:txBody>
        </p:sp>
      </p:grpSp>
      <p:sp>
        <p:nvSpPr>
          <p:cNvPr id="12" name="Freeform 12"/>
          <p:cNvSpPr/>
          <p:nvPr/>
        </p:nvSpPr>
        <p:spPr>
          <a:xfrm>
            <a:off x="15824551" y="7758987"/>
            <a:ext cx="1556684" cy="1556684"/>
          </a:xfrm>
          <a:custGeom>
            <a:avLst/>
            <a:gdLst/>
            <a:ahLst/>
            <a:cxnLst/>
            <a:rect l="l" t="t" r="r" b="b"/>
            <a:pathLst>
              <a:path w="1556684" h="1556684">
                <a:moveTo>
                  <a:pt x="0" y="0"/>
                </a:moveTo>
                <a:lnTo>
                  <a:pt x="1556683" y="0"/>
                </a:lnTo>
                <a:lnTo>
                  <a:pt x="1556683" y="1556684"/>
                </a:lnTo>
                <a:lnTo>
                  <a:pt x="0" y="1556684"/>
                </a:lnTo>
                <a:lnTo>
                  <a:pt x="0" y="0"/>
                </a:lnTo>
                <a:close/>
              </a:path>
            </a:pathLst>
          </a:custGeom>
          <a:blipFill>
            <a:blip r:embed="rId2"/>
            <a:stretch>
              <a:fillRect/>
            </a:stretch>
          </a:blipFill>
        </p:spPr>
        <p:txBody>
          <a:bodyPr/>
          <a:lstStyle/>
          <a:p>
            <a:endParaRPr lang="it-IT"/>
          </a:p>
        </p:txBody>
      </p:sp>
      <p:sp>
        <p:nvSpPr>
          <p:cNvPr id="13" name="AutoShape 13"/>
          <p:cNvSpPr/>
          <p:nvPr/>
        </p:nvSpPr>
        <p:spPr>
          <a:xfrm flipV="1">
            <a:off x="14448625" y="6142842"/>
            <a:ext cx="632778" cy="637"/>
          </a:xfrm>
          <a:prstGeom prst="line">
            <a:avLst/>
          </a:prstGeom>
          <a:ln w="19050" cap="flat">
            <a:solidFill>
              <a:srgbClr val="000000"/>
            </a:solidFill>
            <a:prstDash val="solid"/>
            <a:headEnd type="none" w="sm" len="sm"/>
            <a:tailEnd type="arrow" w="med" len="sm"/>
          </a:ln>
        </p:spPr>
        <p:txBody>
          <a:bodyPr/>
          <a:lstStyle/>
          <a:p>
            <a:endParaRPr lang="it-IT"/>
          </a:p>
        </p:txBody>
      </p:sp>
      <p:sp>
        <p:nvSpPr>
          <p:cNvPr id="14" name="AutoShape 14"/>
          <p:cNvSpPr/>
          <p:nvPr/>
        </p:nvSpPr>
        <p:spPr>
          <a:xfrm flipV="1">
            <a:off x="5005055" y="6142842"/>
            <a:ext cx="409984" cy="637"/>
          </a:xfrm>
          <a:prstGeom prst="line">
            <a:avLst/>
          </a:prstGeom>
          <a:ln w="19050" cap="flat">
            <a:solidFill>
              <a:srgbClr val="000000"/>
            </a:solidFill>
            <a:prstDash val="solid"/>
            <a:headEnd type="none" w="sm" len="sm"/>
            <a:tailEnd type="arrow" w="med" len="sm"/>
          </a:ln>
        </p:spPr>
        <p:txBody>
          <a:bodyPr/>
          <a:lstStyle/>
          <a:p>
            <a:endParaRPr lang="it-IT"/>
          </a:p>
        </p:txBody>
      </p:sp>
      <p:grpSp>
        <p:nvGrpSpPr>
          <p:cNvPr id="15" name="Group 15"/>
          <p:cNvGrpSpPr/>
          <p:nvPr/>
        </p:nvGrpSpPr>
        <p:grpSpPr>
          <a:xfrm>
            <a:off x="5415040" y="5040534"/>
            <a:ext cx="3063521" cy="2204615"/>
            <a:chOff x="0" y="0"/>
            <a:chExt cx="1711929" cy="1231963"/>
          </a:xfrm>
        </p:grpSpPr>
        <p:sp>
          <p:nvSpPr>
            <p:cNvPr id="16" name="Freeform 16"/>
            <p:cNvSpPr/>
            <p:nvPr/>
          </p:nvSpPr>
          <p:spPr>
            <a:xfrm>
              <a:off x="0" y="0"/>
              <a:ext cx="1711929" cy="1231963"/>
            </a:xfrm>
            <a:custGeom>
              <a:avLst/>
              <a:gdLst/>
              <a:ahLst/>
              <a:cxnLst/>
              <a:rect l="l" t="t" r="r" b="b"/>
              <a:pathLst>
                <a:path w="1711929" h="1231963">
                  <a:moveTo>
                    <a:pt x="855964" y="0"/>
                  </a:moveTo>
                  <a:lnTo>
                    <a:pt x="1711929" y="615981"/>
                  </a:lnTo>
                  <a:lnTo>
                    <a:pt x="855964" y="1231963"/>
                  </a:lnTo>
                  <a:lnTo>
                    <a:pt x="0" y="615981"/>
                  </a:lnTo>
                  <a:lnTo>
                    <a:pt x="855964" y="0"/>
                  </a:lnTo>
                  <a:close/>
                </a:path>
              </a:pathLst>
            </a:custGeom>
            <a:solidFill>
              <a:srgbClr val="E2B808"/>
            </a:solidFill>
            <a:ln w="19050" cap="sq">
              <a:solidFill>
                <a:srgbClr val="000000"/>
              </a:solidFill>
              <a:prstDash val="solid"/>
              <a:miter/>
            </a:ln>
          </p:spPr>
          <p:txBody>
            <a:bodyPr/>
            <a:lstStyle/>
            <a:p>
              <a:endParaRPr lang="it-IT"/>
            </a:p>
          </p:txBody>
        </p:sp>
        <p:sp>
          <p:nvSpPr>
            <p:cNvPr id="17" name="TextBox 17"/>
            <p:cNvSpPr txBox="1"/>
            <p:nvPr/>
          </p:nvSpPr>
          <p:spPr>
            <a:xfrm>
              <a:off x="294238" y="240319"/>
              <a:ext cx="1123453" cy="779901"/>
            </a:xfrm>
            <a:prstGeom prst="rect">
              <a:avLst/>
            </a:prstGeom>
          </p:spPr>
          <p:txBody>
            <a:bodyPr lIns="30177" tIns="30177" rIns="30177" bIns="30177" rtlCol="0" anchor="ctr"/>
            <a:lstStyle/>
            <a:p>
              <a:pPr algn="ctr">
                <a:lnSpc>
                  <a:spcPts val="2000"/>
                </a:lnSpc>
              </a:pPr>
              <a:r>
                <a:rPr lang="en-US" sz="2000" b="1">
                  <a:solidFill>
                    <a:srgbClr val="380C0F"/>
                  </a:solidFill>
                  <a:latin typeface="Inter Bold"/>
                  <a:ea typeface="Inter Bold"/>
                  <a:cs typeface="Inter Bold"/>
                  <a:sym typeface="Inter Bold"/>
                </a:rPr>
                <a:t>pulizia e preprocessing:</a:t>
              </a:r>
            </a:p>
          </p:txBody>
        </p:sp>
      </p:grpSp>
      <p:grpSp>
        <p:nvGrpSpPr>
          <p:cNvPr id="18" name="Group 18"/>
          <p:cNvGrpSpPr/>
          <p:nvPr/>
        </p:nvGrpSpPr>
        <p:grpSpPr>
          <a:xfrm>
            <a:off x="8872228" y="5050028"/>
            <a:ext cx="2533938" cy="2186902"/>
            <a:chOff x="0" y="0"/>
            <a:chExt cx="637808" cy="550456"/>
          </a:xfrm>
        </p:grpSpPr>
        <p:sp>
          <p:nvSpPr>
            <p:cNvPr id="19" name="Freeform 19"/>
            <p:cNvSpPr/>
            <p:nvPr/>
          </p:nvSpPr>
          <p:spPr>
            <a:xfrm>
              <a:off x="0" y="0"/>
              <a:ext cx="637808" cy="550456"/>
            </a:xfrm>
            <a:custGeom>
              <a:avLst/>
              <a:gdLst/>
              <a:ahLst/>
              <a:cxnLst/>
              <a:rect l="l" t="t" r="r" b="b"/>
              <a:pathLst>
                <a:path w="637808" h="550456">
                  <a:moveTo>
                    <a:pt x="0" y="0"/>
                  </a:moveTo>
                  <a:lnTo>
                    <a:pt x="637808" y="0"/>
                  </a:lnTo>
                  <a:lnTo>
                    <a:pt x="637808" y="550456"/>
                  </a:lnTo>
                  <a:lnTo>
                    <a:pt x="0" y="550456"/>
                  </a:lnTo>
                  <a:close/>
                </a:path>
              </a:pathLst>
            </a:custGeom>
            <a:solidFill>
              <a:srgbClr val="FF3131"/>
            </a:solidFill>
            <a:ln w="19050" cap="sq">
              <a:solidFill>
                <a:srgbClr val="1F1816"/>
              </a:solidFill>
              <a:prstDash val="solid"/>
              <a:miter/>
            </a:ln>
          </p:spPr>
          <p:txBody>
            <a:bodyPr/>
            <a:lstStyle/>
            <a:p>
              <a:endParaRPr lang="it-IT"/>
            </a:p>
          </p:txBody>
        </p:sp>
        <p:sp>
          <p:nvSpPr>
            <p:cNvPr id="20" name="TextBox 20"/>
            <p:cNvSpPr txBox="1"/>
            <p:nvPr/>
          </p:nvSpPr>
          <p:spPr>
            <a:xfrm>
              <a:off x="0" y="28575"/>
              <a:ext cx="637808" cy="521881"/>
            </a:xfrm>
            <a:prstGeom prst="rect">
              <a:avLst/>
            </a:prstGeom>
          </p:spPr>
          <p:txBody>
            <a:bodyPr lIns="30177" tIns="30177" rIns="30177" bIns="30177" rtlCol="0" anchor="ctr"/>
            <a:lstStyle/>
            <a:p>
              <a:pPr algn="ctr">
                <a:lnSpc>
                  <a:spcPts val="2100"/>
                </a:lnSpc>
              </a:pPr>
              <a:r>
                <a:rPr lang="en-US" sz="2100" b="1">
                  <a:solidFill>
                    <a:srgbClr val="000000"/>
                  </a:solidFill>
                  <a:latin typeface="Inter Bold"/>
                  <a:ea typeface="Inter Bold"/>
                  <a:cs typeface="Inter Bold"/>
                  <a:sym typeface="Inter Bold"/>
                </a:rPr>
                <a:t>preprocessing: </a:t>
              </a:r>
            </a:p>
            <a:p>
              <a:pPr algn="ctr">
                <a:lnSpc>
                  <a:spcPts val="2099"/>
                </a:lnSpc>
              </a:pPr>
              <a:r>
                <a:rPr lang="en-US" sz="2099" b="1">
                  <a:solidFill>
                    <a:srgbClr val="000000"/>
                  </a:solidFill>
                  <a:latin typeface="Inter Bold"/>
                  <a:ea typeface="Inter Bold"/>
                  <a:cs typeface="Inter Bold"/>
                  <a:sym typeface="Inter Bold"/>
                </a:rPr>
                <a:t>rimozione di caratteri speciali e stop words</a:t>
              </a:r>
            </a:p>
          </p:txBody>
        </p:sp>
      </p:grpSp>
      <p:sp>
        <p:nvSpPr>
          <p:cNvPr id="21" name="AutoShape 21"/>
          <p:cNvSpPr/>
          <p:nvPr/>
        </p:nvSpPr>
        <p:spPr>
          <a:xfrm>
            <a:off x="8478560" y="6142842"/>
            <a:ext cx="393668" cy="637"/>
          </a:xfrm>
          <a:prstGeom prst="line">
            <a:avLst/>
          </a:prstGeom>
          <a:ln w="19050" cap="flat">
            <a:solidFill>
              <a:srgbClr val="000000"/>
            </a:solidFill>
            <a:prstDash val="solid"/>
            <a:headEnd type="none" w="sm" len="sm"/>
            <a:tailEnd type="arrow" w="med" len="sm"/>
          </a:ln>
        </p:spPr>
        <p:txBody>
          <a:bodyPr/>
          <a:lstStyle/>
          <a:p>
            <a:endParaRPr lang="it-IT"/>
          </a:p>
        </p:txBody>
      </p:sp>
      <p:grpSp>
        <p:nvGrpSpPr>
          <p:cNvPr id="22" name="Group 22"/>
          <p:cNvGrpSpPr/>
          <p:nvPr/>
        </p:nvGrpSpPr>
        <p:grpSpPr>
          <a:xfrm>
            <a:off x="11914687" y="5012689"/>
            <a:ext cx="2533938" cy="2261579"/>
            <a:chOff x="0" y="0"/>
            <a:chExt cx="637808" cy="569253"/>
          </a:xfrm>
        </p:grpSpPr>
        <p:sp>
          <p:nvSpPr>
            <p:cNvPr id="23" name="Freeform 23"/>
            <p:cNvSpPr/>
            <p:nvPr/>
          </p:nvSpPr>
          <p:spPr>
            <a:xfrm>
              <a:off x="0" y="0"/>
              <a:ext cx="637808" cy="569253"/>
            </a:xfrm>
            <a:custGeom>
              <a:avLst/>
              <a:gdLst/>
              <a:ahLst/>
              <a:cxnLst/>
              <a:rect l="l" t="t" r="r" b="b"/>
              <a:pathLst>
                <a:path w="637808" h="569253">
                  <a:moveTo>
                    <a:pt x="0" y="0"/>
                  </a:moveTo>
                  <a:lnTo>
                    <a:pt x="637808" y="0"/>
                  </a:lnTo>
                  <a:lnTo>
                    <a:pt x="637808" y="569253"/>
                  </a:lnTo>
                  <a:lnTo>
                    <a:pt x="0" y="569253"/>
                  </a:lnTo>
                  <a:close/>
                </a:path>
              </a:pathLst>
            </a:custGeom>
            <a:solidFill>
              <a:srgbClr val="FF3131"/>
            </a:solidFill>
            <a:ln w="19050" cap="sq">
              <a:solidFill>
                <a:srgbClr val="000000"/>
              </a:solidFill>
              <a:prstDash val="solid"/>
              <a:miter/>
            </a:ln>
          </p:spPr>
          <p:txBody>
            <a:bodyPr/>
            <a:lstStyle/>
            <a:p>
              <a:endParaRPr lang="it-IT"/>
            </a:p>
          </p:txBody>
        </p:sp>
        <p:sp>
          <p:nvSpPr>
            <p:cNvPr id="24" name="TextBox 24"/>
            <p:cNvSpPr txBox="1"/>
            <p:nvPr/>
          </p:nvSpPr>
          <p:spPr>
            <a:xfrm>
              <a:off x="0" y="28575"/>
              <a:ext cx="637808" cy="540678"/>
            </a:xfrm>
            <a:prstGeom prst="rect">
              <a:avLst/>
            </a:prstGeom>
          </p:spPr>
          <p:txBody>
            <a:bodyPr lIns="30177" tIns="30177" rIns="30177" bIns="30177" rtlCol="0" anchor="ctr"/>
            <a:lstStyle/>
            <a:p>
              <a:pPr algn="ctr">
                <a:lnSpc>
                  <a:spcPts val="2100"/>
                </a:lnSpc>
              </a:pPr>
              <a:r>
                <a:rPr lang="en-US" sz="2100" b="1">
                  <a:solidFill>
                    <a:srgbClr val="000000"/>
                  </a:solidFill>
                  <a:latin typeface="Inter Bold"/>
                  <a:ea typeface="Inter Bold"/>
                  <a:cs typeface="Inter Bold"/>
                  <a:sym typeface="Inter Bold"/>
                </a:rPr>
                <a:t>lemmatizzazione</a:t>
              </a:r>
            </a:p>
          </p:txBody>
        </p:sp>
      </p:grpSp>
      <p:sp>
        <p:nvSpPr>
          <p:cNvPr id="25" name="AutoShape 25"/>
          <p:cNvSpPr/>
          <p:nvPr/>
        </p:nvSpPr>
        <p:spPr>
          <a:xfrm>
            <a:off x="11406167" y="6143479"/>
            <a:ext cx="508520" cy="0"/>
          </a:xfrm>
          <a:prstGeom prst="line">
            <a:avLst/>
          </a:prstGeom>
          <a:ln w="19050" cap="flat">
            <a:solidFill>
              <a:srgbClr val="000000"/>
            </a:solidFill>
            <a:prstDash val="solid"/>
            <a:headEnd type="none" w="sm" len="sm"/>
            <a:tailEnd type="arrow" w="med" len="sm"/>
          </a:ln>
        </p:spPr>
        <p:txBody>
          <a:bodyPr/>
          <a:lstStyle/>
          <a:p>
            <a:endParaRPr lang="it-IT"/>
          </a:p>
        </p:txBody>
      </p:sp>
      <p:sp>
        <p:nvSpPr>
          <p:cNvPr id="26" name="Freeform 26"/>
          <p:cNvSpPr/>
          <p:nvPr/>
        </p:nvSpPr>
        <p:spPr>
          <a:xfrm>
            <a:off x="6126305" y="7758987"/>
            <a:ext cx="1637408" cy="1588715"/>
          </a:xfrm>
          <a:custGeom>
            <a:avLst/>
            <a:gdLst/>
            <a:ahLst/>
            <a:cxnLst/>
            <a:rect l="l" t="t" r="r" b="b"/>
            <a:pathLst>
              <a:path w="1637408" h="1588715">
                <a:moveTo>
                  <a:pt x="0" y="0"/>
                </a:moveTo>
                <a:lnTo>
                  <a:pt x="1637408" y="0"/>
                </a:lnTo>
                <a:lnTo>
                  <a:pt x="1637408" y="1588715"/>
                </a:lnTo>
                <a:lnTo>
                  <a:pt x="0" y="1588715"/>
                </a:lnTo>
                <a:lnTo>
                  <a:pt x="0" y="0"/>
                </a:lnTo>
                <a:close/>
              </a:path>
            </a:pathLst>
          </a:custGeom>
          <a:blipFill>
            <a:blip r:embed="rId3"/>
            <a:stretch>
              <a:fillRect t="-1532" b="-1532"/>
            </a:stretch>
          </a:blipFill>
        </p:spPr>
        <p:txBody>
          <a:bodyPr/>
          <a:lstStyle/>
          <a:p>
            <a:endParaRPr lang="it-IT"/>
          </a:p>
        </p:txBody>
      </p:sp>
      <p:sp>
        <p:nvSpPr>
          <p:cNvPr id="27" name="Freeform 27"/>
          <p:cNvSpPr/>
          <p:nvPr/>
        </p:nvSpPr>
        <p:spPr>
          <a:xfrm>
            <a:off x="2896522" y="7758987"/>
            <a:ext cx="1499313" cy="1499313"/>
          </a:xfrm>
          <a:custGeom>
            <a:avLst/>
            <a:gdLst/>
            <a:ahLst/>
            <a:cxnLst/>
            <a:rect l="l" t="t" r="r" b="b"/>
            <a:pathLst>
              <a:path w="1499313" h="1499313">
                <a:moveTo>
                  <a:pt x="0" y="0"/>
                </a:moveTo>
                <a:lnTo>
                  <a:pt x="1499313" y="0"/>
                </a:lnTo>
                <a:lnTo>
                  <a:pt x="1499313" y="1499313"/>
                </a:lnTo>
                <a:lnTo>
                  <a:pt x="0" y="1499313"/>
                </a:lnTo>
                <a:lnTo>
                  <a:pt x="0" y="0"/>
                </a:lnTo>
                <a:close/>
              </a:path>
            </a:pathLst>
          </a:custGeom>
          <a:blipFill>
            <a:blip r:embed="rId4"/>
            <a:stretch>
              <a:fillRect/>
            </a:stretch>
          </a:blipFill>
        </p:spPr>
        <p:txBody>
          <a:bodyPr/>
          <a:lstStyle/>
          <a:p>
            <a:endParaRPr lang="it-IT"/>
          </a:p>
        </p:txBody>
      </p:sp>
      <p:sp>
        <p:nvSpPr>
          <p:cNvPr id="28" name="TextBox 28"/>
          <p:cNvSpPr txBox="1"/>
          <p:nvPr/>
        </p:nvSpPr>
        <p:spPr>
          <a:xfrm>
            <a:off x="350401" y="-2763"/>
            <a:ext cx="8090868" cy="3330574"/>
          </a:xfrm>
          <a:prstGeom prst="rect">
            <a:avLst/>
          </a:prstGeom>
        </p:spPr>
        <p:txBody>
          <a:bodyPr lIns="0" tIns="0" rIns="0" bIns="0" rtlCol="0" anchor="t">
            <a:spAutoFit/>
          </a:bodyPr>
          <a:lstStyle/>
          <a:p>
            <a:pPr algn="l">
              <a:lnSpc>
                <a:spcPts val="23800"/>
              </a:lnSpc>
              <a:spcBef>
                <a:spcPct val="0"/>
              </a:spcBef>
            </a:pPr>
            <a:r>
              <a:rPr lang="en-US" sz="17000" b="1">
                <a:solidFill>
                  <a:srgbClr val="9D0618"/>
                </a:solidFill>
                <a:latin typeface="Heading Now 31-38 Bold"/>
                <a:ea typeface="Heading Now 31-38 Bold"/>
                <a:cs typeface="Heading Now 31-38 Bold"/>
                <a:sym typeface="Heading Now 31-38 Bold"/>
              </a:rPr>
              <a:t>ARCHITETTURA </a:t>
            </a:r>
          </a:p>
        </p:txBody>
      </p:sp>
      <p:sp>
        <p:nvSpPr>
          <p:cNvPr id="29" name="TextBox 29"/>
          <p:cNvSpPr txBox="1"/>
          <p:nvPr/>
        </p:nvSpPr>
        <p:spPr>
          <a:xfrm>
            <a:off x="15628390" y="-304880"/>
            <a:ext cx="2659610" cy="3330574"/>
          </a:xfrm>
          <a:prstGeom prst="rect">
            <a:avLst/>
          </a:prstGeom>
        </p:spPr>
        <p:txBody>
          <a:bodyPr lIns="0" tIns="0" rIns="0" bIns="0" rtlCol="0" anchor="t">
            <a:spAutoFit/>
          </a:bodyPr>
          <a:lstStyle/>
          <a:p>
            <a:pPr algn="l">
              <a:lnSpc>
                <a:spcPts val="23800"/>
              </a:lnSpc>
              <a:spcBef>
                <a:spcPct val="0"/>
              </a:spcBef>
            </a:pPr>
            <a:r>
              <a:rPr lang="en-US" sz="17000" b="1">
                <a:solidFill>
                  <a:srgbClr val="9D0618"/>
                </a:solidFill>
                <a:latin typeface="Heading Now 31-38 Bold"/>
                <a:ea typeface="Heading Now 31-38 Bold"/>
                <a:cs typeface="Heading Now 31-38 Bold"/>
                <a:sym typeface="Heading Now 31-38 Bold"/>
              </a:rPr>
              <a:t> 1/3</a:t>
            </a:r>
          </a:p>
        </p:txBody>
      </p:sp>
      <p:sp>
        <p:nvSpPr>
          <p:cNvPr id="30" name="Freeform 30"/>
          <p:cNvSpPr/>
          <p:nvPr/>
        </p:nvSpPr>
        <p:spPr>
          <a:xfrm>
            <a:off x="12497875" y="7758987"/>
            <a:ext cx="1367563" cy="1362435"/>
          </a:xfrm>
          <a:custGeom>
            <a:avLst/>
            <a:gdLst/>
            <a:ahLst/>
            <a:cxnLst/>
            <a:rect l="l" t="t" r="r" b="b"/>
            <a:pathLst>
              <a:path w="1367563" h="1362435">
                <a:moveTo>
                  <a:pt x="0" y="0"/>
                </a:moveTo>
                <a:lnTo>
                  <a:pt x="1367563" y="0"/>
                </a:lnTo>
                <a:lnTo>
                  <a:pt x="1367563" y="1362435"/>
                </a:lnTo>
                <a:lnTo>
                  <a:pt x="0" y="1362435"/>
                </a:lnTo>
                <a:lnTo>
                  <a:pt x="0" y="0"/>
                </a:lnTo>
                <a:close/>
              </a:path>
            </a:pathLst>
          </a:custGeom>
          <a:blipFill>
            <a:blip r:embed="rId5"/>
            <a:stretch>
              <a:fillRect/>
            </a:stretch>
          </a:blipFill>
        </p:spPr>
        <p:txBody>
          <a:bodyPr/>
          <a:lstStyle/>
          <a:p>
            <a:endParaRPr lang="it-IT"/>
          </a:p>
        </p:txBody>
      </p:sp>
      <p:sp>
        <p:nvSpPr>
          <p:cNvPr id="31" name="Freeform 31"/>
          <p:cNvSpPr/>
          <p:nvPr/>
        </p:nvSpPr>
        <p:spPr>
          <a:xfrm>
            <a:off x="9455416" y="7758987"/>
            <a:ext cx="1367563" cy="1362435"/>
          </a:xfrm>
          <a:custGeom>
            <a:avLst/>
            <a:gdLst/>
            <a:ahLst/>
            <a:cxnLst/>
            <a:rect l="l" t="t" r="r" b="b"/>
            <a:pathLst>
              <a:path w="1367563" h="1362435">
                <a:moveTo>
                  <a:pt x="0" y="0"/>
                </a:moveTo>
                <a:lnTo>
                  <a:pt x="1367563" y="0"/>
                </a:lnTo>
                <a:lnTo>
                  <a:pt x="1367563" y="1362435"/>
                </a:lnTo>
                <a:lnTo>
                  <a:pt x="0" y="1362435"/>
                </a:lnTo>
                <a:lnTo>
                  <a:pt x="0" y="0"/>
                </a:lnTo>
                <a:close/>
              </a:path>
            </a:pathLst>
          </a:custGeom>
          <a:blipFill>
            <a:blip r:embed="rId5"/>
            <a:stretch>
              <a:fillRect/>
            </a:stretch>
          </a:blipFill>
        </p:spPr>
        <p:txBody>
          <a:bodyPr/>
          <a:lstStyle/>
          <a:p>
            <a:endParaRPr lang="it-IT"/>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2" name="TextBox 2"/>
          <p:cNvSpPr txBox="1"/>
          <p:nvPr/>
        </p:nvSpPr>
        <p:spPr>
          <a:xfrm>
            <a:off x="15287722" y="-319986"/>
            <a:ext cx="2611907" cy="3330574"/>
          </a:xfrm>
          <a:prstGeom prst="rect">
            <a:avLst/>
          </a:prstGeom>
        </p:spPr>
        <p:txBody>
          <a:bodyPr lIns="0" tIns="0" rIns="0" bIns="0" rtlCol="0" anchor="t">
            <a:spAutoFit/>
          </a:bodyPr>
          <a:lstStyle/>
          <a:p>
            <a:pPr algn="l">
              <a:lnSpc>
                <a:spcPts val="23800"/>
              </a:lnSpc>
              <a:spcBef>
                <a:spcPct val="0"/>
              </a:spcBef>
            </a:pPr>
            <a:r>
              <a:rPr lang="en-US" sz="17000" b="1">
                <a:solidFill>
                  <a:srgbClr val="9D0618"/>
                </a:solidFill>
                <a:latin typeface="Heading Now 31-38 Bold"/>
                <a:ea typeface="Heading Now 31-38 Bold"/>
                <a:cs typeface="Heading Now 31-38 Bold"/>
                <a:sym typeface="Heading Now 31-38 Bold"/>
              </a:rPr>
              <a:t>2/3</a:t>
            </a:r>
          </a:p>
        </p:txBody>
      </p:sp>
      <p:grpSp>
        <p:nvGrpSpPr>
          <p:cNvPr id="3" name="Group 3"/>
          <p:cNvGrpSpPr/>
          <p:nvPr/>
        </p:nvGrpSpPr>
        <p:grpSpPr>
          <a:xfrm>
            <a:off x="109827" y="4392339"/>
            <a:ext cx="3221176" cy="1339775"/>
            <a:chOff x="0" y="0"/>
            <a:chExt cx="2564094" cy="1066476"/>
          </a:xfrm>
        </p:grpSpPr>
        <p:sp>
          <p:nvSpPr>
            <p:cNvPr id="4" name="Freeform 4"/>
            <p:cNvSpPr/>
            <p:nvPr/>
          </p:nvSpPr>
          <p:spPr>
            <a:xfrm>
              <a:off x="0" y="0"/>
              <a:ext cx="2564094" cy="1066476"/>
            </a:xfrm>
            <a:custGeom>
              <a:avLst/>
              <a:gdLst/>
              <a:ahLst/>
              <a:cxnLst/>
              <a:rect l="l" t="t" r="r" b="b"/>
              <a:pathLst>
                <a:path w="2564094" h="1066476">
                  <a:moveTo>
                    <a:pt x="203200" y="0"/>
                  </a:moveTo>
                  <a:lnTo>
                    <a:pt x="2564094" y="0"/>
                  </a:lnTo>
                  <a:lnTo>
                    <a:pt x="2360894" y="1066476"/>
                  </a:lnTo>
                  <a:lnTo>
                    <a:pt x="0" y="1066476"/>
                  </a:lnTo>
                  <a:lnTo>
                    <a:pt x="203200" y="0"/>
                  </a:lnTo>
                  <a:close/>
                </a:path>
              </a:pathLst>
            </a:custGeom>
            <a:solidFill>
              <a:srgbClr val="3BAB5A"/>
            </a:solidFill>
            <a:ln w="19050" cap="sq">
              <a:solidFill>
                <a:srgbClr val="000000"/>
              </a:solidFill>
              <a:prstDash val="solid"/>
              <a:miter/>
            </a:ln>
          </p:spPr>
          <p:txBody>
            <a:bodyPr/>
            <a:lstStyle/>
            <a:p>
              <a:endParaRPr lang="it-IT"/>
            </a:p>
          </p:txBody>
        </p:sp>
        <p:sp>
          <p:nvSpPr>
            <p:cNvPr id="5" name="TextBox 5"/>
            <p:cNvSpPr txBox="1"/>
            <p:nvPr/>
          </p:nvSpPr>
          <p:spPr>
            <a:xfrm>
              <a:off x="101600" y="28575"/>
              <a:ext cx="2360894" cy="1037901"/>
            </a:xfrm>
            <a:prstGeom prst="rect">
              <a:avLst/>
            </a:prstGeom>
          </p:spPr>
          <p:txBody>
            <a:bodyPr lIns="30103" tIns="30103" rIns="30103" bIns="30103" rtlCol="0" anchor="ctr"/>
            <a:lstStyle/>
            <a:p>
              <a:pPr algn="ctr">
                <a:lnSpc>
                  <a:spcPts val="2100"/>
                </a:lnSpc>
              </a:pPr>
              <a:r>
                <a:rPr lang="en-US" sz="2100" b="1">
                  <a:solidFill>
                    <a:srgbClr val="000000"/>
                  </a:solidFill>
                  <a:latin typeface="Inter Bold"/>
                  <a:ea typeface="Inter Bold"/>
                  <a:cs typeface="Inter Bold"/>
                  <a:sym typeface="Inter Bold"/>
                </a:rPr>
                <a:t>caricamento dati come MongoDB collection</a:t>
              </a:r>
            </a:p>
            <a:p>
              <a:pPr algn="ctr">
                <a:lnSpc>
                  <a:spcPts val="2100"/>
                </a:lnSpc>
              </a:pPr>
              <a:endParaRPr lang="en-US" sz="2100" b="1">
                <a:solidFill>
                  <a:srgbClr val="000000"/>
                </a:solidFill>
                <a:latin typeface="Inter Bold"/>
                <a:ea typeface="Inter Bold"/>
                <a:cs typeface="Inter Bold"/>
                <a:sym typeface="Inter Bold"/>
              </a:endParaRPr>
            </a:p>
          </p:txBody>
        </p:sp>
      </p:grpSp>
      <p:sp>
        <p:nvSpPr>
          <p:cNvPr id="6" name="Freeform 6"/>
          <p:cNvSpPr/>
          <p:nvPr/>
        </p:nvSpPr>
        <p:spPr>
          <a:xfrm>
            <a:off x="1054791" y="6036839"/>
            <a:ext cx="1331248" cy="1331248"/>
          </a:xfrm>
          <a:custGeom>
            <a:avLst/>
            <a:gdLst/>
            <a:ahLst/>
            <a:cxnLst/>
            <a:rect l="l" t="t" r="r" b="b"/>
            <a:pathLst>
              <a:path w="1331248" h="1331248">
                <a:moveTo>
                  <a:pt x="0" y="0"/>
                </a:moveTo>
                <a:lnTo>
                  <a:pt x="1331248" y="0"/>
                </a:lnTo>
                <a:lnTo>
                  <a:pt x="1331248" y="1331248"/>
                </a:lnTo>
                <a:lnTo>
                  <a:pt x="0" y="1331248"/>
                </a:lnTo>
                <a:lnTo>
                  <a:pt x="0" y="0"/>
                </a:lnTo>
                <a:close/>
              </a:path>
            </a:pathLst>
          </a:custGeom>
          <a:blipFill>
            <a:blip r:embed="rId2"/>
            <a:stretch>
              <a:fillRect/>
            </a:stretch>
          </a:blipFill>
        </p:spPr>
        <p:txBody>
          <a:bodyPr/>
          <a:lstStyle/>
          <a:p>
            <a:endParaRPr lang="it-IT"/>
          </a:p>
        </p:txBody>
      </p:sp>
      <p:grpSp>
        <p:nvGrpSpPr>
          <p:cNvPr id="7" name="Group 7"/>
          <p:cNvGrpSpPr/>
          <p:nvPr/>
        </p:nvGrpSpPr>
        <p:grpSpPr>
          <a:xfrm>
            <a:off x="7364453" y="4611722"/>
            <a:ext cx="2527671" cy="901008"/>
            <a:chOff x="0" y="0"/>
            <a:chExt cx="637808" cy="227351"/>
          </a:xfrm>
        </p:grpSpPr>
        <p:sp>
          <p:nvSpPr>
            <p:cNvPr id="8" name="Freeform 8"/>
            <p:cNvSpPr/>
            <p:nvPr/>
          </p:nvSpPr>
          <p:spPr>
            <a:xfrm>
              <a:off x="0" y="0"/>
              <a:ext cx="637808" cy="227351"/>
            </a:xfrm>
            <a:custGeom>
              <a:avLst/>
              <a:gdLst/>
              <a:ahLst/>
              <a:cxnLst/>
              <a:rect l="l" t="t" r="r" b="b"/>
              <a:pathLst>
                <a:path w="637808" h="227351">
                  <a:moveTo>
                    <a:pt x="0" y="0"/>
                  </a:moveTo>
                  <a:lnTo>
                    <a:pt x="637808" y="0"/>
                  </a:lnTo>
                  <a:lnTo>
                    <a:pt x="637808" y="227351"/>
                  </a:lnTo>
                  <a:lnTo>
                    <a:pt x="0" y="227351"/>
                  </a:lnTo>
                  <a:close/>
                </a:path>
              </a:pathLst>
            </a:custGeom>
            <a:solidFill>
              <a:srgbClr val="FF3131"/>
            </a:solidFill>
            <a:ln w="19050" cap="sq">
              <a:solidFill>
                <a:srgbClr val="1F1816"/>
              </a:solidFill>
              <a:prstDash val="solid"/>
              <a:miter/>
            </a:ln>
          </p:spPr>
          <p:txBody>
            <a:bodyPr/>
            <a:lstStyle/>
            <a:p>
              <a:endParaRPr lang="it-IT"/>
            </a:p>
          </p:txBody>
        </p:sp>
        <p:sp>
          <p:nvSpPr>
            <p:cNvPr id="9" name="TextBox 9"/>
            <p:cNvSpPr txBox="1"/>
            <p:nvPr/>
          </p:nvSpPr>
          <p:spPr>
            <a:xfrm>
              <a:off x="0" y="28575"/>
              <a:ext cx="637808" cy="198776"/>
            </a:xfrm>
            <a:prstGeom prst="rect">
              <a:avLst/>
            </a:prstGeom>
          </p:spPr>
          <p:txBody>
            <a:bodyPr lIns="30103" tIns="30103" rIns="30103" bIns="30103" rtlCol="0" anchor="ctr"/>
            <a:lstStyle/>
            <a:p>
              <a:pPr algn="ctr">
                <a:lnSpc>
                  <a:spcPts val="2100"/>
                </a:lnSpc>
              </a:pPr>
              <a:r>
                <a:rPr lang="en-US" sz="2100" b="1">
                  <a:solidFill>
                    <a:srgbClr val="000000"/>
                  </a:solidFill>
                  <a:latin typeface="Inter Bold"/>
                  <a:ea typeface="Inter Bold"/>
                  <a:cs typeface="Inter Bold"/>
                  <a:sym typeface="Inter Bold"/>
                </a:rPr>
                <a:t>TF-IDF</a:t>
              </a:r>
            </a:p>
          </p:txBody>
        </p:sp>
      </p:grpSp>
      <p:grpSp>
        <p:nvGrpSpPr>
          <p:cNvPr id="10" name="Group 10"/>
          <p:cNvGrpSpPr/>
          <p:nvPr/>
        </p:nvGrpSpPr>
        <p:grpSpPr>
          <a:xfrm>
            <a:off x="7301745" y="6940734"/>
            <a:ext cx="2590379" cy="901008"/>
            <a:chOff x="0" y="0"/>
            <a:chExt cx="653631" cy="227351"/>
          </a:xfrm>
        </p:grpSpPr>
        <p:sp>
          <p:nvSpPr>
            <p:cNvPr id="11" name="Freeform 11"/>
            <p:cNvSpPr/>
            <p:nvPr/>
          </p:nvSpPr>
          <p:spPr>
            <a:xfrm>
              <a:off x="0" y="0"/>
              <a:ext cx="653631" cy="227351"/>
            </a:xfrm>
            <a:custGeom>
              <a:avLst/>
              <a:gdLst/>
              <a:ahLst/>
              <a:cxnLst/>
              <a:rect l="l" t="t" r="r" b="b"/>
              <a:pathLst>
                <a:path w="653631" h="227351">
                  <a:moveTo>
                    <a:pt x="0" y="0"/>
                  </a:moveTo>
                  <a:lnTo>
                    <a:pt x="653631" y="0"/>
                  </a:lnTo>
                  <a:lnTo>
                    <a:pt x="653631" y="227351"/>
                  </a:lnTo>
                  <a:lnTo>
                    <a:pt x="0" y="227351"/>
                  </a:lnTo>
                  <a:close/>
                </a:path>
              </a:pathLst>
            </a:custGeom>
            <a:solidFill>
              <a:srgbClr val="FF3131"/>
            </a:solidFill>
            <a:ln w="19050" cap="sq">
              <a:solidFill>
                <a:srgbClr val="000000"/>
              </a:solidFill>
              <a:prstDash val="solid"/>
              <a:miter/>
            </a:ln>
          </p:spPr>
          <p:txBody>
            <a:bodyPr/>
            <a:lstStyle/>
            <a:p>
              <a:endParaRPr lang="it-IT"/>
            </a:p>
          </p:txBody>
        </p:sp>
        <p:sp>
          <p:nvSpPr>
            <p:cNvPr id="12" name="TextBox 12"/>
            <p:cNvSpPr txBox="1"/>
            <p:nvPr/>
          </p:nvSpPr>
          <p:spPr>
            <a:xfrm>
              <a:off x="0" y="28575"/>
              <a:ext cx="653631" cy="198776"/>
            </a:xfrm>
            <a:prstGeom prst="rect">
              <a:avLst/>
            </a:prstGeom>
          </p:spPr>
          <p:txBody>
            <a:bodyPr lIns="30103" tIns="30103" rIns="30103" bIns="30103" rtlCol="0" anchor="ctr"/>
            <a:lstStyle/>
            <a:p>
              <a:pPr algn="ctr">
                <a:lnSpc>
                  <a:spcPts val="2100"/>
                </a:lnSpc>
              </a:pPr>
              <a:r>
                <a:rPr lang="en-US" sz="2100" b="1">
                  <a:solidFill>
                    <a:srgbClr val="000000"/>
                  </a:solidFill>
                  <a:latin typeface="Inter Bold"/>
                  <a:ea typeface="Inter Bold"/>
                  <a:cs typeface="Inter Bold"/>
                  <a:sym typeface="Inter Bold"/>
                </a:rPr>
                <a:t>WORD 2 VECT</a:t>
              </a:r>
            </a:p>
          </p:txBody>
        </p:sp>
      </p:grpSp>
      <p:grpSp>
        <p:nvGrpSpPr>
          <p:cNvPr id="13" name="Group 13"/>
          <p:cNvGrpSpPr/>
          <p:nvPr/>
        </p:nvGrpSpPr>
        <p:grpSpPr>
          <a:xfrm>
            <a:off x="7364453" y="2181090"/>
            <a:ext cx="2527671" cy="1073075"/>
            <a:chOff x="0" y="0"/>
            <a:chExt cx="637808" cy="270769"/>
          </a:xfrm>
        </p:grpSpPr>
        <p:sp>
          <p:nvSpPr>
            <p:cNvPr id="14" name="Freeform 14"/>
            <p:cNvSpPr/>
            <p:nvPr/>
          </p:nvSpPr>
          <p:spPr>
            <a:xfrm>
              <a:off x="0" y="0"/>
              <a:ext cx="637808" cy="270769"/>
            </a:xfrm>
            <a:custGeom>
              <a:avLst/>
              <a:gdLst/>
              <a:ahLst/>
              <a:cxnLst/>
              <a:rect l="l" t="t" r="r" b="b"/>
              <a:pathLst>
                <a:path w="637808" h="270769">
                  <a:moveTo>
                    <a:pt x="0" y="0"/>
                  </a:moveTo>
                  <a:lnTo>
                    <a:pt x="637808" y="0"/>
                  </a:lnTo>
                  <a:lnTo>
                    <a:pt x="637808" y="270769"/>
                  </a:lnTo>
                  <a:lnTo>
                    <a:pt x="0" y="270769"/>
                  </a:lnTo>
                  <a:close/>
                </a:path>
              </a:pathLst>
            </a:custGeom>
            <a:solidFill>
              <a:srgbClr val="FF3131"/>
            </a:solidFill>
            <a:ln w="19050" cap="sq">
              <a:solidFill>
                <a:srgbClr val="000000"/>
              </a:solidFill>
              <a:prstDash val="solid"/>
              <a:miter/>
            </a:ln>
          </p:spPr>
          <p:txBody>
            <a:bodyPr/>
            <a:lstStyle/>
            <a:p>
              <a:endParaRPr lang="it-IT"/>
            </a:p>
          </p:txBody>
        </p:sp>
        <p:sp>
          <p:nvSpPr>
            <p:cNvPr id="15" name="TextBox 15"/>
            <p:cNvSpPr txBox="1"/>
            <p:nvPr/>
          </p:nvSpPr>
          <p:spPr>
            <a:xfrm>
              <a:off x="0" y="28575"/>
              <a:ext cx="637808" cy="242194"/>
            </a:xfrm>
            <a:prstGeom prst="rect">
              <a:avLst/>
            </a:prstGeom>
          </p:spPr>
          <p:txBody>
            <a:bodyPr lIns="30103" tIns="30103" rIns="30103" bIns="30103" rtlCol="0" anchor="ctr"/>
            <a:lstStyle/>
            <a:p>
              <a:pPr algn="ctr">
                <a:lnSpc>
                  <a:spcPts val="2100"/>
                </a:lnSpc>
              </a:pPr>
              <a:r>
                <a:rPr lang="en-US" sz="2100" b="1">
                  <a:solidFill>
                    <a:srgbClr val="000000"/>
                  </a:solidFill>
                  <a:latin typeface="Inter Bold"/>
                  <a:ea typeface="Inter Bold"/>
                  <a:cs typeface="Inter Bold"/>
                  <a:sym typeface="Inter Bold"/>
                </a:rPr>
                <a:t>sentence transformer SBERT</a:t>
              </a:r>
            </a:p>
          </p:txBody>
        </p:sp>
      </p:grpSp>
      <p:grpSp>
        <p:nvGrpSpPr>
          <p:cNvPr id="16" name="Group 16"/>
          <p:cNvGrpSpPr/>
          <p:nvPr/>
        </p:nvGrpSpPr>
        <p:grpSpPr>
          <a:xfrm>
            <a:off x="3780992" y="4286159"/>
            <a:ext cx="2479494" cy="1552134"/>
            <a:chOff x="0" y="0"/>
            <a:chExt cx="1389004" cy="869500"/>
          </a:xfrm>
        </p:grpSpPr>
        <p:sp>
          <p:nvSpPr>
            <p:cNvPr id="17" name="Freeform 17"/>
            <p:cNvSpPr/>
            <p:nvPr/>
          </p:nvSpPr>
          <p:spPr>
            <a:xfrm>
              <a:off x="0" y="0"/>
              <a:ext cx="1389004" cy="869500"/>
            </a:xfrm>
            <a:custGeom>
              <a:avLst/>
              <a:gdLst/>
              <a:ahLst/>
              <a:cxnLst/>
              <a:rect l="l" t="t" r="r" b="b"/>
              <a:pathLst>
                <a:path w="1389004" h="869500">
                  <a:moveTo>
                    <a:pt x="694502" y="0"/>
                  </a:moveTo>
                  <a:lnTo>
                    <a:pt x="1389004" y="434750"/>
                  </a:lnTo>
                  <a:lnTo>
                    <a:pt x="694502" y="869500"/>
                  </a:lnTo>
                  <a:lnTo>
                    <a:pt x="0" y="434750"/>
                  </a:lnTo>
                  <a:lnTo>
                    <a:pt x="694502" y="0"/>
                  </a:lnTo>
                  <a:close/>
                </a:path>
              </a:pathLst>
            </a:custGeom>
            <a:solidFill>
              <a:srgbClr val="E2B808"/>
            </a:solidFill>
            <a:ln w="19050" cap="sq">
              <a:solidFill>
                <a:srgbClr val="000000"/>
              </a:solidFill>
              <a:prstDash val="solid"/>
              <a:miter/>
            </a:ln>
          </p:spPr>
          <p:txBody>
            <a:bodyPr/>
            <a:lstStyle/>
            <a:p>
              <a:endParaRPr lang="it-IT"/>
            </a:p>
          </p:txBody>
        </p:sp>
        <p:sp>
          <p:nvSpPr>
            <p:cNvPr id="18" name="TextBox 18"/>
            <p:cNvSpPr txBox="1"/>
            <p:nvPr/>
          </p:nvSpPr>
          <p:spPr>
            <a:xfrm>
              <a:off x="238735" y="178020"/>
              <a:ext cx="911534" cy="542034"/>
            </a:xfrm>
            <a:prstGeom prst="rect">
              <a:avLst/>
            </a:prstGeom>
          </p:spPr>
          <p:txBody>
            <a:bodyPr lIns="30103" tIns="30103" rIns="30103" bIns="30103" rtlCol="0" anchor="ctr"/>
            <a:lstStyle/>
            <a:p>
              <a:pPr algn="ctr">
                <a:lnSpc>
                  <a:spcPts val="2100"/>
                </a:lnSpc>
              </a:pPr>
              <a:r>
                <a:rPr lang="en-US" sz="2100" b="1">
                  <a:solidFill>
                    <a:srgbClr val="380C0F"/>
                  </a:solidFill>
                  <a:latin typeface="Inter Bold"/>
                  <a:ea typeface="Inter Bold"/>
                  <a:cs typeface="Inter Bold"/>
                  <a:sym typeface="Inter Bold"/>
                </a:rPr>
                <a:t>embedding</a:t>
              </a:r>
            </a:p>
          </p:txBody>
        </p:sp>
      </p:grpSp>
      <p:sp>
        <p:nvSpPr>
          <p:cNvPr id="19" name="AutoShape 19"/>
          <p:cNvSpPr/>
          <p:nvPr/>
        </p:nvSpPr>
        <p:spPr>
          <a:xfrm>
            <a:off x="3203367" y="5062226"/>
            <a:ext cx="577625" cy="0"/>
          </a:xfrm>
          <a:prstGeom prst="line">
            <a:avLst/>
          </a:prstGeom>
          <a:ln w="19050" cap="flat">
            <a:solidFill>
              <a:srgbClr val="000000"/>
            </a:solidFill>
            <a:prstDash val="solid"/>
            <a:headEnd type="none" w="sm" len="sm"/>
            <a:tailEnd type="arrow" w="med" len="sm"/>
          </a:ln>
        </p:spPr>
        <p:txBody>
          <a:bodyPr/>
          <a:lstStyle/>
          <a:p>
            <a:endParaRPr lang="it-IT"/>
          </a:p>
        </p:txBody>
      </p:sp>
      <p:sp>
        <p:nvSpPr>
          <p:cNvPr id="20" name="AutoShape 20"/>
          <p:cNvSpPr/>
          <p:nvPr/>
        </p:nvSpPr>
        <p:spPr>
          <a:xfrm flipV="1">
            <a:off x="6260486" y="2717628"/>
            <a:ext cx="1103967" cy="2344599"/>
          </a:xfrm>
          <a:prstGeom prst="line">
            <a:avLst/>
          </a:prstGeom>
          <a:ln w="19050" cap="flat">
            <a:solidFill>
              <a:srgbClr val="000000"/>
            </a:solidFill>
            <a:prstDash val="solid"/>
            <a:headEnd type="none" w="sm" len="sm"/>
            <a:tailEnd type="arrow" w="med" len="sm"/>
          </a:ln>
        </p:spPr>
        <p:txBody>
          <a:bodyPr/>
          <a:lstStyle/>
          <a:p>
            <a:endParaRPr lang="it-IT"/>
          </a:p>
        </p:txBody>
      </p:sp>
      <p:sp>
        <p:nvSpPr>
          <p:cNvPr id="21" name="AutoShape 21"/>
          <p:cNvSpPr/>
          <p:nvPr/>
        </p:nvSpPr>
        <p:spPr>
          <a:xfrm>
            <a:off x="6260486" y="5062226"/>
            <a:ext cx="1103967" cy="0"/>
          </a:xfrm>
          <a:prstGeom prst="line">
            <a:avLst/>
          </a:prstGeom>
          <a:ln w="19050" cap="flat">
            <a:solidFill>
              <a:srgbClr val="000000"/>
            </a:solidFill>
            <a:prstDash val="solid"/>
            <a:headEnd type="none" w="sm" len="sm"/>
            <a:tailEnd type="arrow" w="med" len="sm"/>
          </a:ln>
        </p:spPr>
        <p:txBody>
          <a:bodyPr/>
          <a:lstStyle/>
          <a:p>
            <a:endParaRPr lang="it-IT"/>
          </a:p>
        </p:txBody>
      </p:sp>
      <p:sp>
        <p:nvSpPr>
          <p:cNvPr id="22" name="AutoShape 22"/>
          <p:cNvSpPr/>
          <p:nvPr/>
        </p:nvSpPr>
        <p:spPr>
          <a:xfrm>
            <a:off x="6260486" y="5062226"/>
            <a:ext cx="1041259" cy="2329011"/>
          </a:xfrm>
          <a:prstGeom prst="line">
            <a:avLst/>
          </a:prstGeom>
          <a:ln w="19050" cap="flat">
            <a:solidFill>
              <a:srgbClr val="000000"/>
            </a:solidFill>
            <a:prstDash val="solid"/>
            <a:headEnd type="none" w="sm" len="sm"/>
            <a:tailEnd type="arrow" w="med" len="sm"/>
          </a:ln>
        </p:spPr>
        <p:txBody>
          <a:bodyPr/>
          <a:lstStyle/>
          <a:p>
            <a:endParaRPr lang="it-IT"/>
          </a:p>
        </p:txBody>
      </p:sp>
      <p:sp>
        <p:nvSpPr>
          <p:cNvPr id="23" name="Freeform 23"/>
          <p:cNvSpPr/>
          <p:nvPr/>
        </p:nvSpPr>
        <p:spPr>
          <a:xfrm>
            <a:off x="10897689" y="2070748"/>
            <a:ext cx="2587520" cy="1293760"/>
          </a:xfrm>
          <a:custGeom>
            <a:avLst/>
            <a:gdLst/>
            <a:ahLst/>
            <a:cxnLst/>
            <a:rect l="l" t="t" r="r" b="b"/>
            <a:pathLst>
              <a:path w="2587520" h="1293760">
                <a:moveTo>
                  <a:pt x="0" y="0"/>
                </a:moveTo>
                <a:lnTo>
                  <a:pt x="2587520" y="0"/>
                </a:lnTo>
                <a:lnTo>
                  <a:pt x="2587520" y="1293760"/>
                </a:lnTo>
                <a:lnTo>
                  <a:pt x="0" y="1293760"/>
                </a:lnTo>
                <a:lnTo>
                  <a:pt x="0" y="0"/>
                </a:lnTo>
                <a:close/>
              </a:path>
            </a:pathLst>
          </a:custGeom>
          <a:blipFill>
            <a:blip r:embed="rId3"/>
            <a:stretch>
              <a:fillRect/>
            </a:stretch>
          </a:blipFill>
        </p:spPr>
        <p:txBody>
          <a:bodyPr/>
          <a:lstStyle/>
          <a:p>
            <a:endParaRPr lang="it-IT"/>
          </a:p>
        </p:txBody>
      </p:sp>
      <p:sp>
        <p:nvSpPr>
          <p:cNvPr id="24" name="AutoShape 24"/>
          <p:cNvSpPr/>
          <p:nvPr/>
        </p:nvSpPr>
        <p:spPr>
          <a:xfrm>
            <a:off x="9892124" y="2717628"/>
            <a:ext cx="1005565" cy="0"/>
          </a:xfrm>
          <a:prstGeom prst="line">
            <a:avLst/>
          </a:prstGeom>
          <a:ln w="19050" cap="flat">
            <a:solidFill>
              <a:srgbClr val="000000"/>
            </a:solidFill>
            <a:prstDash val="solid"/>
            <a:headEnd type="none" w="sm" len="sm"/>
            <a:tailEnd type="arrow" w="med" len="sm"/>
          </a:ln>
        </p:spPr>
        <p:txBody>
          <a:bodyPr/>
          <a:lstStyle/>
          <a:p>
            <a:endParaRPr lang="it-IT"/>
          </a:p>
        </p:txBody>
      </p:sp>
      <p:sp>
        <p:nvSpPr>
          <p:cNvPr id="25" name="Freeform 25"/>
          <p:cNvSpPr/>
          <p:nvPr/>
        </p:nvSpPr>
        <p:spPr>
          <a:xfrm>
            <a:off x="10897689" y="4091611"/>
            <a:ext cx="2280946" cy="1941230"/>
          </a:xfrm>
          <a:custGeom>
            <a:avLst/>
            <a:gdLst/>
            <a:ahLst/>
            <a:cxnLst/>
            <a:rect l="l" t="t" r="r" b="b"/>
            <a:pathLst>
              <a:path w="2280946" h="1941230">
                <a:moveTo>
                  <a:pt x="0" y="0"/>
                </a:moveTo>
                <a:lnTo>
                  <a:pt x="2280946" y="0"/>
                </a:lnTo>
                <a:lnTo>
                  <a:pt x="2280946" y="1941231"/>
                </a:lnTo>
                <a:lnTo>
                  <a:pt x="0" y="1941231"/>
                </a:lnTo>
                <a:lnTo>
                  <a:pt x="0" y="0"/>
                </a:lnTo>
                <a:close/>
              </a:path>
            </a:pathLst>
          </a:custGeom>
          <a:blipFill>
            <a:blip r:embed="rId4"/>
            <a:stretch>
              <a:fillRect/>
            </a:stretch>
          </a:blipFill>
        </p:spPr>
        <p:txBody>
          <a:bodyPr/>
          <a:lstStyle/>
          <a:p>
            <a:endParaRPr lang="it-IT"/>
          </a:p>
        </p:txBody>
      </p:sp>
      <p:sp>
        <p:nvSpPr>
          <p:cNvPr id="26" name="AutoShape 26"/>
          <p:cNvSpPr/>
          <p:nvPr/>
        </p:nvSpPr>
        <p:spPr>
          <a:xfrm>
            <a:off x="9892124" y="5062226"/>
            <a:ext cx="1005565" cy="0"/>
          </a:xfrm>
          <a:prstGeom prst="line">
            <a:avLst/>
          </a:prstGeom>
          <a:ln w="19050" cap="flat">
            <a:solidFill>
              <a:srgbClr val="000000"/>
            </a:solidFill>
            <a:prstDash val="solid"/>
            <a:headEnd type="none" w="sm" len="sm"/>
            <a:tailEnd type="arrow" w="med" len="sm"/>
          </a:ln>
        </p:spPr>
        <p:txBody>
          <a:bodyPr/>
          <a:lstStyle/>
          <a:p>
            <a:endParaRPr lang="it-IT"/>
          </a:p>
        </p:txBody>
      </p:sp>
      <p:sp>
        <p:nvSpPr>
          <p:cNvPr id="27" name="AutoShape 27"/>
          <p:cNvSpPr/>
          <p:nvPr/>
        </p:nvSpPr>
        <p:spPr>
          <a:xfrm>
            <a:off x="9892124" y="7391238"/>
            <a:ext cx="1005565" cy="0"/>
          </a:xfrm>
          <a:prstGeom prst="line">
            <a:avLst/>
          </a:prstGeom>
          <a:ln w="19050" cap="flat">
            <a:solidFill>
              <a:srgbClr val="000000"/>
            </a:solidFill>
            <a:prstDash val="solid"/>
            <a:headEnd type="none" w="sm" len="sm"/>
            <a:tailEnd type="arrow" w="med" len="sm"/>
          </a:ln>
        </p:spPr>
        <p:txBody>
          <a:bodyPr/>
          <a:lstStyle/>
          <a:p>
            <a:endParaRPr lang="it-IT"/>
          </a:p>
        </p:txBody>
      </p:sp>
      <p:sp>
        <p:nvSpPr>
          <p:cNvPr id="28" name="Freeform 28"/>
          <p:cNvSpPr/>
          <p:nvPr/>
        </p:nvSpPr>
        <p:spPr>
          <a:xfrm>
            <a:off x="10897689" y="6566223"/>
            <a:ext cx="2587520" cy="1650030"/>
          </a:xfrm>
          <a:custGeom>
            <a:avLst/>
            <a:gdLst/>
            <a:ahLst/>
            <a:cxnLst/>
            <a:rect l="l" t="t" r="r" b="b"/>
            <a:pathLst>
              <a:path w="2587520" h="1650030">
                <a:moveTo>
                  <a:pt x="0" y="0"/>
                </a:moveTo>
                <a:lnTo>
                  <a:pt x="2587520" y="0"/>
                </a:lnTo>
                <a:lnTo>
                  <a:pt x="2587520" y="1650029"/>
                </a:lnTo>
                <a:lnTo>
                  <a:pt x="0" y="1650029"/>
                </a:lnTo>
                <a:lnTo>
                  <a:pt x="0" y="0"/>
                </a:lnTo>
                <a:close/>
              </a:path>
            </a:pathLst>
          </a:custGeom>
          <a:blipFill>
            <a:blip r:embed="rId5"/>
            <a:stretch>
              <a:fillRect t="-2239" b="-2239"/>
            </a:stretch>
          </a:blipFill>
        </p:spPr>
        <p:txBody>
          <a:bodyPr/>
          <a:lstStyle/>
          <a:p>
            <a:endParaRPr lang="it-IT"/>
          </a:p>
        </p:txBody>
      </p:sp>
      <p:grpSp>
        <p:nvGrpSpPr>
          <p:cNvPr id="29" name="Group 29"/>
          <p:cNvGrpSpPr/>
          <p:nvPr/>
        </p:nvGrpSpPr>
        <p:grpSpPr>
          <a:xfrm>
            <a:off x="14920388" y="4392339"/>
            <a:ext cx="3221176" cy="1339775"/>
            <a:chOff x="0" y="0"/>
            <a:chExt cx="2564094" cy="1066476"/>
          </a:xfrm>
        </p:grpSpPr>
        <p:sp>
          <p:nvSpPr>
            <p:cNvPr id="30" name="Freeform 30"/>
            <p:cNvSpPr/>
            <p:nvPr/>
          </p:nvSpPr>
          <p:spPr>
            <a:xfrm>
              <a:off x="0" y="0"/>
              <a:ext cx="2564094" cy="1066476"/>
            </a:xfrm>
            <a:custGeom>
              <a:avLst/>
              <a:gdLst/>
              <a:ahLst/>
              <a:cxnLst/>
              <a:rect l="l" t="t" r="r" b="b"/>
              <a:pathLst>
                <a:path w="2564094" h="1066476">
                  <a:moveTo>
                    <a:pt x="203200" y="0"/>
                  </a:moveTo>
                  <a:lnTo>
                    <a:pt x="2564094" y="0"/>
                  </a:lnTo>
                  <a:lnTo>
                    <a:pt x="2360894" y="1066476"/>
                  </a:lnTo>
                  <a:lnTo>
                    <a:pt x="0" y="1066476"/>
                  </a:lnTo>
                  <a:lnTo>
                    <a:pt x="203200" y="0"/>
                  </a:lnTo>
                  <a:close/>
                </a:path>
              </a:pathLst>
            </a:custGeom>
            <a:solidFill>
              <a:srgbClr val="3BAB5A"/>
            </a:solidFill>
            <a:ln w="19050" cap="sq">
              <a:solidFill>
                <a:srgbClr val="000000"/>
              </a:solidFill>
              <a:prstDash val="solid"/>
              <a:miter/>
            </a:ln>
          </p:spPr>
          <p:txBody>
            <a:bodyPr/>
            <a:lstStyle/>
            <a:p>
              <a:endParaRPr lang="it-IT"/>
            </a:p>
          </p:txBody>
        </p:sp>
        <p:sp>
          <p:nvSpPr>
            <p:cNvPr id="31" name="TextBox 31"/>
            <p:cNvSpPr txBox="1"/>
            <p:nvPr/>
          </p:nvSpPr>
          <p:spPr>
            <a:xfrm>
              <a:off x="101600" y="28575"/>
              <a:ext cx="2360894" cy="1037901"/>
            </a:xfrm>
            <a:prstGeom prst="rect">
              <a:avLst/>
            </a:prstGeom>
          </p:spPr>
          <p:txBody>
            <a:bodyPr lIns="30103" tIns="30103" rIns="30103" bIns="30103" rtlCol="0" anchor="ctr"/>
            <a:lstStyle/>
            <a:p>
              <a:pPr algn="ctr">
                <a:lnSpc>
                  <a:spcPts val="2100"/>
                </a:lnSpc>
              </a:pPr>
              <a:r>
                <a:rPr lang="en-US" sz="2100" b="1">
                  <a:solidFill>
                    <a:srgbClr val="000000"/>
                  </a:solidFill>
                  <a:latin typeface="Inter Bold"/>
                  <a:ea typeface="Inter Bold"/>
                  <a:cs typeface="Inter Bold"/>
                  <a:sym typeface="Inter Bold"/>
                </a:rPr>
                <a:t>caricamento dati come MongoDB collection</a:t>
              </a:r>
            </a:p>
            <a:p>
              <a:pPr algn="ctr">
                <a:lnSpc>
                  <a:spcPts val="2100"/>
                </a:lnSpc>
              </a:pPr>
              <a:endParaRPr lang="en-US" sz="2100" b="1">
                <a:solidFill>
                  <a:srgbClr val="000000"/>
                </a:solidFill>
                <a:latin typeface="Inter Bold"/>
                <a:ea typeface="Inter Bold"/>
                <a:cs typeface="Inter Bold"/>
                <a:sym typeface="Inter Bold"/>
              </a:endParaRPr>
            </a:p>
          </p:txBody>
        </p:sp>
      </p:grpSp>
      <p:sp>
        <p:nvSpPr>
          <p:cNvPr id="32" name="AutoShape 32"/>
          <p:cNvSpPr/>
          <p:nvPr/>
        </p:nvSpPr>
        <p:spPr>
          <a:xfrm flipH="1">
            <a:off x="13178635" y="5062226"/>
            <a:ext cx="1869390" cy="0"/>
          </a:xfrm>
          <a:prstGeom prst="line">
            <a:avLst/>
          </a:prstGeom>
          <a:ln w="19050" cap="flat">
            <a:solidFill>
              <a:srgbClr val="000000"/>
            </a:solidFill>
            <a:prstDash val="solid"/>
            <a:headEnd type="arrow" w="med" len="sm"/>
            <a:tailEnd type="none" w="sm" len="sm"/>
          </a:ln>
        </p:spPr>
        <p:txBody>
          <a:bodyPr/>
          <a:lstStyle/>
          <a:p>
            <a:endParaRPr lang="it-IT"/>
          </a:p>
        </p:txBody>
      </p:sp>
      <p:sp>
        <p:nvSpPr>
          <p:cNvPr id="33" name="AutoShape 33"/>
          <p:cNvSpPr/>
          <p:nvPr/>
        </p:nvSpPr>
        <p:spPr>
          <a:xfrm flipH="1">
            <a:off x="13485209" y="5062226"/>
            <a:ext cx="1562816" cy="2329011"/>
          </a:xfrm>
          <a:prstGeom prst="line">
            <a:avLst/>
          </a:prstGeom>
          <a:ln w="19050" cap="flat">
            <a:solidFill>
              <a:srgbClr val="000000"/>
            </a:solidFill>
            <a:prstDash val="solid"/>
            <a:headEnd type="arrow" w="med" len="sm"/>
            <a:tailEnd type="none" w="sm" len="sm"/>
          </a:ln>
        </p:spPr>
        <p:txBody>
          <a:bodyPr/>
          <a:lstStyle/>
          <a:p>
            <a:endParaRPr lang="it-IT"/>
          </a:p>
        </p:txBody>
      </p:sp>
      <p:sp>
        <p:nvSpPr>
          <p:cNvPr id="34" name="AutoShape 34"/>
          <p:cNvSpPr/>
          <p:nvPr/>
        </p:nvSpPr>
        <p:spPr>
          <a:xfrm flipH="1" flipV="1">
            <a:off x="13485209" y="2717628"/>
            <a:ext cx="1562816" cy="2344599"/>
          </a:xfrm>
          <a:prstGeom prst="line">
            <a:avLst/>
          </a:prstGeom>
          <a:ln w="19050" cap="flat">
            <a:solidFill>
              <a:srgbClr val="000000"/>
            </a:solidFill>
            <a:prstDash val="solid"/>
            <a:headEnd type="arrow" w="med" len="sm"/>
            <a:tailEnd type="none" w="sm" len="sm"/>
          </a:ln>
        </p:spPr>
        <p:txBody>
          <a:bodyPr/>
          <a:lstStyle/>
          <a:p>
            <a:endParaRPr lang="it-IT"/>
          </a:p>
        </p:txBody>
      </p:sp>
      <p:sp>
        <p:nvSpPr>
          <p:cNvPr id="35" name="Freeform 35"/>
          <p:cNvSpPr/>
          <p:nvPr/>
        </p:nvSpPr>
        <p:spPr>
          <a:xfrm>
            <a:off x="15928052" y="6036839"/>
            <a:ext cx="1331248" cy="1331248"/>
          </a:xfrm>
          <a:custGeom>
            <a:avLst/>
            <a:gdLst/>
            <a:ahLst/>
            <a:cxnLst/>
            <a:rect l="l" t="t" r="r" b="b"/>
            <a:pathLst>
              <a:path w="1331248" h="1331248">
                <a:moveTo>
                  <a:pt x="0" y="0"/>
                </a:moveTo>
                <a:lnTo>
                  <a:pt x="1331248" y="0"/>
                </a:lnTo>
                <a:lnTo>
                  <a:pt x="1331248" y="1331248"/>
                </a:lnTo>
                <a:lnTo>
                  <a:pt x="0" y="1331248"/>
                </a:lnTo>
                <a:lnTo>
                  <a:pt x="0" y="0"/>
                </a:lnTo>
                <a:close/>
              </a:path>
            </a:pathLst>
          </a:custGeom>
          <a:blipFill>
            <a:blip r:embed="rId2"/>
            <a:stretch>
              <a:fillRect/>
            </a:stretch>
          </a:blipFill>
        </p:spPr>
        <p:txBody>
          <a:bodyPr/>
          <a:lstStyle/>
          <a:p>
            <a:endParaRPr lang="it-IT"/>
          </a:p>
        </p:txBody>
      </p:sp>
      <p:sp>
        <p:nvSpPr>
          <p:cNvPr id="36" name="Freeform 36"/>
          <p:cNvSpPr/>
          <p:nvPr/>
        </p:nvSpPr>
        <p:spPr>
          <a:xfrm>
            <a:off x="4336957" y="6036839"/>
            <a:ext cx="1367563" cy="1362435"/>
          </a:xfrm>
          <a:custGeom>
            <a:avLst/>
            <a:gdLst/>
            <a:ahLst/>
            <a:cxnLst/>
            <a:rect l="l" t="t" r="r" b="b"/>
            <a:pathLst>
              <a:path w="1367563" h="1362435">
                <a:moveTo>
                  <a:pt x="0" y="0"/>
                </a:moveTo>
                <a:lnTo>
                  <a:pt x="1367564" y="0"/>
                </a:lnTo>
                <a:lnTo>
                  <a:pt x="1367564" y="1362435"/>
                </a:lnTo>
                <a:lnTo>
                  <a:pt x="0" y="1362435"/>
                </a:lnTo>
                <a:lnTo>
                  <a:pt x="0" y="0"/>
                </a:lnTo>
                <a:close/>
              </a:path>
            </a:pathLst>
          </a:custGeom>
          <a:blipFill>
            <a:blip r:embed="rId6"/>
            <a:stretch>
              <a:fillRect/>
            </a:stretch>
          </a:blipFill>
        </p:spPr>
        <p:txBody>
          <a:bodyPr/>
          <a:lstStyle/>
          <a:p>
            <a:endParaRPr lang="it-IT"/>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2" name="TextBox 2"/>
          <p:cNvSpPr txBox="1"/>
          <p:nvPr/>
        </p:nvSpPr>
        <p:spPr>
          <a:xfrm>
            <a:off x="14852333" y="-295710"/>
            <a:ext cx="2659610" cy="3330574"/>
          </a:xfrm>
          <a:prstGeom prst="rect">
            <a:avLst/>
          </a:prstGeom>
        </p:spPr>
        <p:txBody>
          <a:bodyPr lIns="0" tIns="0" rIns="0" bIns="0" rtlCol="0" anchor="t">
            <a:spAutoFit/>
          </a:bodyPr>
          <a:lstStyle/>
          <a:p>
            <a:pPr algn="l">
              <a:lnSpc>
                <a:spcPts val="23800"/>
              </a:lnSpc>
              <a:spcBef>
                <a:spcPct val="0"/>
              </a:spcBef>
            </a:pPr>
            <a:r>
              <a:rPr lang="en-US" sz="17000" b="1">
                <a:solidFill>
                  <a:srgbClr val="9D0618"/>
                </a:solidFill>
                <a:latin typeface="Heading Now 31-38 Bold"/>
                <a:ea typeface="Heading Now 31-38 Bold"/>
                <a:cs typeface="Heading Now 31-38 Bold"/>
                <a:sym typeface="Heading Now 31-38 Bold"/>
              </a:rPr>
              <a:t> 3/3</a:t>
            </a:r>
          </a:p>
        </p:txBody>
      </p:sp>
      <p:grpSp>
        <p:nvGrpSpPr>
          <p:cNvPr id="3" name="Group 3"/>
          <p:cNvGrpSpPr/>
          <p:nvPr/>
        </p:nvGrpSpPr>
        <p:grpSpPr>
          <a:xfrm>
            <a:off x="128131" y="4541328"/>
            <a:ext cx="2638034" cy="1439709"/>
            <a:chOff x="0" y="0"/>
            <a:chExt cx="2564094" cy="1399356"/>
          </a:xfrm>
        </p:grpSpPr>
        <p:sp>
          <p:nvSpPr>
            <p:cNvPr id="4" name="Freeform 4"/>
            <p:cNvSpPr/>
            <p:nvPr/>
          </p:nvSpPr>
          <p:spPr>
            <a:xfrm>
              <a:off x="0" y="0"/>
              <a:ext cx="2564094" cy="1399356"/>
            </a:xfrm>
            <a:custGeom>
              <a:avLst/>
              <a:gdLst/>
              <a:ahLst/>
              <a:cxnLst/>
              <a:rect l="l" t="t" r="r" b="b"/>
              <a:pathLst>
                <a:path w="2564094" h="1399356">
                  <a:moveTo>
                    <a:pt x="203200" y="0"/>
                  </a:moveTo>
                  <a:lnTo>
                    <a:pt x="2564094" y="0"/>
                  </a:lnTo>
                  <a:lnTo>
                    <a:pt x="2360894" y="1399356"/>
                  </a:lnTo>
                  <a:lnTo>
                    <a:pt x="0" y="1399356"/>
                  </a:lnTo>
                  <a:lnTo>
                    <a:pt x="203200" y="0"/>
                  </a:lnTo>
                  <a:close/>
                </a:path>
              </a:pathLst>
            </a:custGeom>
            <a:solidFill>
              <a:srgbClr val="3BAB5A"/>
            </a:solidFill>
            <a:ln w="19050" cap="sq">
              <a:solidFill>
                <a:srgbClr val="000000"/>
              </a:solidFill>
              <a:prstDash val="solid"/>
              <a:miter/>
            </a:ln>
          </p:spPr>
          <p:txBody>
            <a:bodyPr/>
            <a:lstStyle/>
            <a:p>
              <a:endParaRPr lang="it-IT"/>
            </a:p>
          </p:txBody>
        </p:sp>
        <p:sp>
          <p:nvSpPr>
            <p:cNvPr id="5" name="TextBox 5"/>
            <p:cNvSpPr txBox="1"/>
            <p:nvPr/>
          </p:nvSpPr>
          <p:spPr>
            <a:xfrm>
              <a:off x="101600" y="28575"/>
              <a:ext cx="2360894" cy="1370781"/>
            </a:xfrm>
            <a:prstGeom prst="rect">
              <a:avLst/>
            </a:prstGeom>
          </p:spPr>
          <p:txBody>
            <a:bodyPr lIns="24653" tIns="24653" rIns="24653" bIns="24653" rtlCol="0" anchor="ctr"/>
            <a:lstStyle/>
            <a:p>
              <a:pPr algn="ctr">
                <a:lnSpc>
                  <a:spcPts val="2100"/>
                </a:lnSpc>
              </a:pPr>
              <a:r>
                <a:rPr lang="en-US" sz="2100" b="1">
                  <a:solidFill>
                    <a:srgbClr val="000000"/>
                  </a:solidFill>
                  <a:latin typeface="Inter Bold"/>
                  <a:ea typeface="Inter Bold"/>
                  <a:cs typeface="Inter Bold"/>
                  <a:sym typeface="Inter Bold"/>
                </a:rPr>
                <a:t>caricamento dati come MongoDB collection</a:t>
              </a:r>
            </a:p>
            <a:p>
              <a:pPr algn="ctr">
                <a:lnSpc>
                  <a:spcPts val="1213"/>
                </a:lnSpc>
              </a:pPr>
              <a:endParaRPr lang="en-US" sz="2100" b="1">
                <a:solidFill>
                  <a:srgbClr val="000000"/>
                </a:solidFill>
                <a:latin typeface="Inter Bold"/>
                <a:ea typeface="Inter Bold"/>
                <a:cs typeface="Inter Bold"/>
                <a:sym typeface="Inter Bold"/>
              </a:endParaRPr>
            </a:p>
          </p:txBody>
        </p:sp>
      </p:grpSp>
      <p:sp>
        <p:nvSpPr>
          <p:cNvPr id="6" name="Freeform 6"/>
          <p:cNvSpPr/>
          <p:nvPr/>
        </p:nvSpPr>
        <p:spPr>
          <a:xfrm>
            <a:off x="792111" y="6183963"/>
            <a:ext cx="1310075" cy="1310075"/>
          </a:xfrm>
          <a:custGeom>
            <a:avLst/>
            <a:gdLst/>
            <a:ahLst/>
            <a:cxnLst/>
            <a:rect l="l" t="t" r="r" b="b"/>
            <a:pathLst>
              <a:path w="1310075" h="1310075">
                <a:moveTo>
                  <a:pt x="0" y="0"/>
                </a:moveTo>
                <a:lnTo>
                  <a:pt x="1310075" y="0"/>
                </a:lnTo>
                <a:lnTo>
                  <a:pt x="1310075" y="1310075"/>
                </a:lnTo>
                <a:lnTo>
                  <a:pt x="0" y="1310075"/>
                </a:lnTo>
                <a:lnTo>
                  <a:pt x="0" y="0"/>
                </a:lnTo>
                <a:close/>
              </a:path>
            </a:pathLst>
          </a:custGeom>
          <a:blipFill>
            <a:blip r:embed="rId2"/>
            <a:stretch>
              <a:fillRect/>
            </a:stretch>
          </a:blipFill>
        </p:spPr>
        <p:txBody>
          <a:bodyPr/>
          <a:lstStyle/>
          <a:p>
            <a:endParaRPr lang="it-IT"/>
          </a:p>
        </p:txBody>
      </p:sp>
      <p:grpSp>
        <p:nvGrpSpPr>
          <p:cNvPr id="7" name="Group 7"/>
          <p:cNvGrpSpPr/>
          <p:nvPr/>
        </p:nvGrpSpPr>
        <p:grpSpPr>
          <a:xfrm>
            <a:off x="3007517" y="4497584"/>
            <a:ext cx="3225532" cy="1527197"/>
            <a:chOff x="0" y="0"/>
            <a:chExt cx="2206357" cy="1044647"/>
          </a:xfrm>
        </p:grpSpPr>
        <p:sp>
          <p:nvSpPr>
            <p:cNvPr id="8" name="Freeform 8"/>
            <p:cNvSpPr/>
            <p:nvPr/>
          </p:nvSpPr>
          <p:spPr>
            <a:xfrm>
              <a:off x="0" y="0"/>
              <a:ext cx="2206357" cy="1044647"/>
            </a:xfrm>
            <a:custGeom>
              <a:avLst/>
              <a:gdLst/>
              <a:ahLst/>
              <a:cxnLst/>
              <a:rect l="l" t="t" r="r" b="b"/>
              <a:pathLst>
                <a:path w="2206357" h="1044647">
                  <a:moveTo>
                    <a:pt x="1103179" y="0"/>
                  </a:moveTo>
                  <a:lnTo>
                    <a:pt x="2206357" y="522324"/>
                  </a:lnTo>
                  <a:lnTo>
                    <a:pt x="1103179" y="1044647"/>
                  </a:lnTo>
                  <a:lnTo>
                    <a:pt x="0" y="522324"/>
                  </a:lnTo>
                  <a:lnTo>
                    <a:pt x="1103179" y="0"/>
                  </a:lnTo>
                  <a:close/>
                </a:path>
              </a:pathLst>
            </a:custGeom>
            <a:solidFill>
              <a:srgbClr val="E2B808"/>
            </a:solidFill>
            <a:ln w="19050" cap="sq">
              <a:solidFill>
                <a:srgbClr val="000000"/>
              </a:solidFill>
              <a:prstDash val="solid"/>
              <a:miter/>
            </a:ln>
          </p:spPr>
          <p:txBody>
            <a:bodyPr/>
            <a:lstStyle/>
            <a:p>
              <a:endParaRPr lang="it-IT"/>
            </a:p>
          </p:txBody>
        </p:sp>
        <p:sp>
          <p:nvSpPr>
            <p:cNvPr id="9" name="TextBox 9"/>
            <p:cNvSpPr txBox="1"/>
            <p:nvPr/>
          </p:nvSpPr>
          <p:spPr>
            <a:xfrm>
              <a:off x="379218" y="208124"/>
              <a:ext cx="1447922" cy="656975"/>
            </a:xfrm>
            <a:prstGeom prst="rect">
              <a:avLst/>
            </a:prstGeom>
          </p:spPr>
          <p:txBody>
            <a:bodyPr lIns="24653" tIns="24653" rIns="24653" bIns="24653" rtlCol="0" anchor="ctr"/>
            <a:lstStyle/>
            <a:p>
              <a:pPr algn="ctr">
                <a:lnSpc>
                  <a:spcPts val="2100"/>
                </a:lnSpc>
              </a:pPr>
              <a:r>
                <a:rPr lang="en-US" sz="2100" b="1">
                  <a:solidFill>
                    <a:srgbClr val="380C0F"/>
                  </a:solidFill>
                  <a:latin typeface="Inter Bold"/>
                  <a:ea typeface="Inter Bold"/>
                  <a:cs typeface="Inter Bold"/>
                  <a:sym typeface="Inter Bold"/>
                </a:rPr>
                <a:t>algoritmi di classificazione</a:t>
              </a:r>
            </a:p>
          </p:txBody>
        </p:sp>
      </p:grpSp>
      <p:sp>
        <p:nvSpPr>
          <p:cNvPr id="10" name="AutoShape 10"/>
          <p:cNvSpPr/>
          <p:nvPr/>
        </p:nvSpPr>
        <p:spPr>
          <a:xfrm>
            <a:off x="2661636" y="5261183"/>
            <a:ext cx="345881" cy="0"/>
          </a:xfrm>
          <a:prstGeom prst="line">
            <a:avLst/>
          </a:prstGeom>
          <a:ln w="19050" cap="flat">
            <a:solidFill>
              <a:srgbClr val="000000"/>
            </a:solidFill>
            <a:prstDash val="solid"/>
            <a:headEnd type="none" w="sm" len="sm"/>
            <a:tailEnd type="arrow" w="med" len="sm"/>
          </a:ln>
        </p:spPr>
        <p:txBody>
          <a:bodyPr/>
          <a:lstStyle/>
          <a:p>
            <a:endParaRPr lang="it-IT"/>
          </a:p>
        </p:txBody>
      </p:sp>
      <p:grpSp>
        <p:nvGrpSpPr>
          <p:cNvPr id="11" name="Group 11"/>
          <p:cNvGrpSpPr/>
          <p:nvPr/>
        </p:nvGrpSpPr>
        <p:grpSpPr>
          <a:xfrm>
            <a:off x="6909324" y="5886759"/>
            <a:ext cx="2070077" cy="761875"/>
            <a:chOff x="0" y="0"/>
            <a:chExt cx="637808" cy="234740"/>
          </a:xfrm>
        </p:grpSpPr>
        <p:sp>
          <p:nvSpPr>
            <p:cNvPr id="12" name="Freeform 12"/>
            <p:cNvSpPr/>
            <p:nvPr/>
          </p:nvSpPr>
          <p:spPr>
            <a:xfrm>
              <a:off x="0" y="0"/>
              <a:ext cx="637808" cy="234740"/>
            </a:xfrm>
            <a:custGeom>
              <a:avLst/>
              <a:gdLst/>
              <a:ahLst/>
              <a:cxnLst/>
              <a:rect l="l" t="t" r="r" b="b"/>
              <a:pathLst>
                <a:path w="637808" h="234740">
                  <a:moveTo>
                    <a:pt x="0" y="0"/>
                  </a:moveTo>
                  <a:lnTo>
                    <a:pt x="637808" y="0"/>
                  </a:lnTo>
                  <a:lnTo>
                    <a:pt x="637808" y="234740"/>
                  </a:lnTo>
                  <a:lnTo>
                    <a:pt x="0" y="234740"/>
                  </a:lnTo>
                  <a:close/>
                </a:path>
              </a:pathLst>
            </a:custGeom>
            <a:solidFill>
              <a:srgbClr val="FF3131"/>
            </a:solidFill>
            <a:ln w="19050" cap="sq">
              <a:solidFill>
                <a:srgbClr val="000000"/>
              </a:solidFill>
              <a:prstDash val="solid"/>
              <a:miter/>
            </a:ln>
          </p:spPr>
          <p:txBody>
            <a:bodyPr/>
            <a:lstStyle/>
            <a:p>
              <a:endParaRPr lang="it-IT"/>
            </a:p>
          </p:txBody>
        </p:sp>
        <p:sp>
          <p:nvSpPr>
            <p:cNvPr id="13" name="TextBox 13"/>
            <p:cNvSpPr txBox="1"/>
            <p:nvPr/>
          </p:nvSpPr>
          <p:spPr>
            <a:xfrm>
              <a:off x="0" y="28575"/>
              <a:ext cx="637808" cy="206165"/>
            </a:xfrm>
            <a:prstGeom prst="rect">
              <a:avLst/>
            </a:prstGeom>
          </p:spPr>
          <p:txBody>
            <a:bodyPr lIns="24653" tIns="24653" rIns="24653" bIns="24653" rtlCol="0" anchor="ctr"/>
            <a:lstStyle/>
            <a:p>
              <a:pPr algn="ctr">
                <a:lnSpc>
                  <a:spcPts val="2100"/>
                </a:lnSpc>
              </a:pPr>
              <a:r>
                <a:rPr lang="en-US" sz="2100" b="1">
                  <a:solidFill>
                    <a:srgbClr val="000000"/>
                  </a:solidFill>
                  <a:latin typeface="Inter Bold"/>
                  <a:ea typeface="Inter Bold"/>
                  <a:cs typeface="Inter Bold"/>
                  <a:sym typeface="Inter Bold"/>
                </a:rPr>
                <a:t>KNN</a:t>
              </a:r>
            </a:p>
          </p:txBody>
        </p:sp>
      </p:grpSp>
      <p:grpSp>
        <p:nvGrpSpPr>
          <p:cNvPr id="14" name="Group 14"/>
          <p:cNvGrpSpPr/>
          <p:nvPr/>
        </p:nvGrpSpPr>
        <p:grpSpPr>
          <a:xfrm>
            <a:off x="6909324" y="7700937"/>
            <a:ext cx="2070077" cy="761875"/>
            <a:chOff x="0" y="0"/>
            <a:chExt cx="637808" cy="234740"/>
          </a:xfrm>
        </p:grpSpPr>
        <p:sp>
          <p:nvSpPr>
            <p:cNvPr id="15" name="Freeform 15"/>
            <p:cNvSpPr/>
            <p:nvPr/>
          </p:nvSpPr>
          <p:spPr>
            <a:xfrm>
              <a:off x="0" y="0"/>
              <a:ext cx="637808" cy="234740"/>
            </a:xfrm>
            <a:custGeom>
              <a:avLst/>
              <a:gdLst/>
              <a:ahLst/>
              <a:cxnLst/>
              <a:rect l="l" t="t" r="r" b="b"/>
              <a:pathLst>
                <a:path w="637808" h="234740">
                  <a:moveTo>
                    <a:pt x="0" y="0"/>
                  </a:moveTo>
                  <a:lnTo>
                    <a:pt x="637808" y="0"/>
                  </a:lnTo>
                  <a:lnTo>
                    <a:pt x="637808" y="234740"/>
                  </a:lnTo>
                  <a:lnTo>
                    <a:pt x="0" y="234740"/>
                  </a:lnTo>
                  <a:close/>
                </a:path>
              </a:pathLst>
            </a:custGeom>
            <a:solidFill>
              <a:srgbClr val="FF3131"/>
            </a:solidFill>
            <a:ln w="19050" cap="sq">
              <a:solidFill>
                <a:srgbClr val="000000"/>
              </a:solidFill>
              <a:prstDash val="solid"/>
              <a:miter/>
            </a:ln>
          </p:spPr>
          <p:txBody>
            <a:bodyPr/>
            <a:lstStyle/>
            <a:p>
              <a:endParaRPr lang="it-IT"/>
            </a:p>
          </p:txBody>
        </p:sp>
        <p:sp>
          <p:nvSpPr>
            <p:cNvPr id="16" name="TextBox 16"/>
            <p:cNvSpPr txBox="1"/>
            <p:nvPr/>
          </p:nvSpPr>
          <p:spPr>
            <a:xfrm>
              <a:off x="0" y="28575"/>
              <a:ext cx="637808" cy="206165"/>
            </a:xfrm>
            <a:prstGeom prst="rect">
              <a:avLst/>
            </a:prstGeom>
          </p:spPr>
          <p:txBody>
            <a:bodyPr lIns="24653" tIns="24653" rIns="24653" bIns="24653" rtlCol="0" anchor="ctr"/>
            <a:lstStyle/>
            <a:p>
              <a:pPr algn="ctr">
                <a:lnSpc>
                  <a:spcPts val="2100"/>
                </a:lnSpc>
              </a:pPr>
              <a:r>
                <a:rPr lang="en-US" sz="2100" b="1">
                  <a:solidFill>
                    <a:srgbClr val="000000"/>
                  </a:solidFill>
                  <a:latin typeface="Inter Bold"/>
                  <a:ea typeface="Inter Bold"/>
                  <a:cs typeface="Inter Bold"/>
                  <a:sym typeface="Inter Bold"/>
                </a:rPr>
                <a:t>MLP</a:t>
              </a:r>
            </a:p>
          </p:txBody>
        </p:sp>
      </p:grpSp>
      <p:sp>
        <p:nvSpPr>
          <p:cNvPr id="17" name="AutoShape 17"/>
          <p:cNvSpPr/>
          <p:nvPr/>
        </p:nvSpPr>
        <p:spPr>
          <a:xfrm>
            <a:off x="6233049" y="5261183"/>
            <a:ext cx="676275" cy="1006514"/>
          </a:xfrm>
          <a:prstGeom prst="line">
            <a:avLst/>
          </a:prstGeom>
          <a:ln w="19050" cap="flat">
            <a:solidFill>
              <a:srgbClr val="000000"/>
            </a:solidFill>
            <a:prstDash val="solid"/>
            <a:headEnd type="none" w="sm" len="sm"/>
            <a:tailEnd type="arrow" w="med" len="sm"/>
          </a:ln>
        </p:spPr>
        <p:txBody>
          <a:bodyPr/>
          <a:lstStyle/>
          <a:p>
            <a:endParaRPr lang="it-IT"/>
          </a:p>
        </p:txBody>
      </p:sp>
      <p:sp>
        <p:nvSpPr>
          <p:cNvPr id="18" name="AutoShape 18"/>
          <p:cNvSpPr/>
          <p:nvPr/>
        </p:nvSpPr>
        <p:spPr>
          <a:xfrm>
            <a:off x="6233049" y="5261183"/>
            <a:ext cx="676275" cy="2820691"/>
          </a:xfrm>
          <a:prstGeom prst="line">
            <a:avLst/>
          </a:prstGeom>
          <a:ln w="19050" cap="flat">
            <a:solidFill>
              <a:srgbClr val="000000"/>
            </a:solidFill>
            <a:prstDash val="solid"/>
            <a:headEnd type="none" w="sm" len="sm"/>
            <a:tailEnd type="arrow" w="med" len="sm"/>
          </a:ln>
        </p:spPr>
        <p:txBody>
          <a:bodyPr/>
          <a:lstStyle/>
          <a:p>
            <a:endParaRPr lang="it-IT"/>
          </a:p>
        </p:txBody>
      </p:sp>
      <p:grpSp>
        <p:nvGrpSpPr>
          <p:cNvPr id="19" name="Group 19"/>
          <p:cNvGrpSpPr/>
          <p:nvPr/>
        </p:nvGrpSpPr>
        <p:grpSpPr>
          <a:xfrm>
            <a:off x="6909324" y="9189578"/>
            <a:ext cx="2070077" cy="761875"/>
            <a:chOff x="0" y="0"/>
            <a:chExt cx="637808" cy="234740"/>
          </a:xfrm>
        </p:grpSpPr>
        <p:sp>
          <p:nvSpPr>
            <p:cNvPr id="20" name="Freeform 20"/>
            <p:cNvSpPr/>
            <p:nvPr/>
          </p:nvSpPr>
          <p:spPr>
            <a:xfrm>
              <a:off x="0" y="0"/>
              <a:ext cx="637808" cy="234740"/>
            </a:xfrm>
            <a:custGeom>
              <a:avLst/>
              <a:gdLst/>
              <a:ahLst/>
              <a:cxnLst/>
              <a:rect l="l" t="t" r="r" b="b"/>
              <a:pathLst>
                <a:path w="637808" h="234740">
                  <a:moveTo>
                    <a:pt x="0" y="0"/>
                  </a:moveTo>
                  <a:lnTo>
                    <a:pt x="637808" y="0"/>
                  </a:lnTo>
                  <a:lnTo>
                    <a:pt x="637808" y="234740"/>
                  </a:lnTo>
                  <a:lnTo>
                    <a:pt x="0" y="234740"/>
                  </a:lnTo>
                  <a:close/>
                </a:path>
              </a:pathLst>
            </a:custGeom>
            <a:solidFill>
              <a:srgbClr val="FF3131"/>
            </a:solidFill>
            <a:ln w="19050" cap="sq">
              <a:solidFill>
                <a:srgbClr val="000000"/>
              </a:solidFill>
              <a:prstDash val="solid"/>
              <a:miter/>
            </a:ln>
          </p:spPr>
          <p:txBody>
            <a:bodyPr/>
            <a:lstStyle/>
            <a:p>
              <a:endParaRPr lang="it-IT"/>
            </a:p>
          </p:txBody>
        </p:sp>
        <p:sp>
          <p:nvSpPr>
            <p:cNvPr id="21" name="TextBox 21"/>
            <p:cNvSpPr txBox="1"/>
            <p:nvPr/>
          </p:nvSpPr>
          <p:spPr>
            <a:xfrm>
              <a:off x="0" y="28575"/>
              <a:ext cx="637808" cy="206165"/>
            </a:xfrm>
            <a:prstGeom prst="rect">
              <a:avLst/>
            </a:prstGeom>
          </p:spPr>
          <p:txBody>
            <a:bodyPr lIns="24653" tIns="24653" rIns="24653" bIns="24653" rtlCol="0" anchor="ctr"/>
            <a:lstStyle/>
            <a:p>
              <a:pPr algn="ctr">
                <a:lnSpc>
                  <a:spcPts val="2100"/>
                </a:lnSpc>
              </a:pPr>
              <a:r>
                <a:rPr lang="en-US" sz="2100" b="1">
                  <a:solidFill>
                    <a:srgbClr val="000000"/>
                  </a:solidFill>
                  <a:latin typeface="Inter Bold"/>
                  <a:ea typeface="Inter Bold"/>
                  <a:cs typeface="Inter Bold"/>
                  <a:sym typeface="Inter Bold"/>
                </a:rPr>
                <a:t>SVM</a:t>
              </a:r>
            </a:p>
          </p:txBody>
        </p:sp>
      </p:grpSp>
      <p:sp>
        <p:nvSpPr>
          <p:cNvPr id="22" name="AutoShape 22"/>
          <p:cNvSpPr/>
          <p:nvPr/>
        </p:nvSpPr>
        <p:spPr>
          <a:xfrm>
            <a:off x="6233049" y="5261183"/>
            <a:ext cx="676275" cy="4309332"/>
          </a:xfrm>
          <a:prstGeom prst="line">
            <a:avLst/>
          </a:prstGeom>
          <a:ln w="19050" cap="flat">
            <a:solidFill>
              <a:srgbClr val="000000"/>
            </a:solidFill>
            <a:prstDash val="solid"/>
            <a:headEnd type="none" w="sm" len="sm"/>
            <a:tailEnd type="arrow" w="med" len="sm"/>
          </a:ln>
        </p:spPr>
        <p:txBody>
          <a:bodyPr/>
          <a:lstStyle/>
          <a:p>
            <a:endParaRPr lang="it-IT"/>
          </a:p>
        </p:txBody>
      </p:sp>
      <p:grpSp>
        <p:nvGrpSpPr>
          <p:cNvPr id="23" name="Group 23"/>
          <p:cNvGrpSpPr/>
          <p:nvPr/>
        </p:nvGrpSpPr>
        <p:grpSpPr>
          <a:xfrm>
            <a:off x="12734140" y="4541328"/>
            <a:ext cx="2638034" cy="1439709"/>
            <a:chOff x="0" y="0"/>
            <a:chExt cx="2564094" cy="1399356"/>
          </a:xfrm>
        </p:grpSpPr>
        <p:sp>
          <p:nvSpPr>
            <p:cNvPr id="24" name="Freeform 24"/>
            <p:cNvSpPr/>
            <p:nvPr/>
          </p:nvSpPr>
          <p:spPr>
            <a:xfrm>
              <a:off x="0" y="0"/>
              <a:ext cx="2564094" cy="1399356"/>
            </a:xfrm>
            <a:custGeom>
              <a:avLst/>
              <a:gdLst/>
              <a:ahLst/>
              <a:cxnLst/>
              <a:rect l="l" t="t" r="r" b="b"/>
              <a:pathLst>
                <a:path w="2564094" h="1399356">
                  <a:moveTo>
                    <a:pt x="203200" y="0"/>
                  </a:moveTo>
                  <a:lnTo>
                    <a:pt x="2564094" y="0"/>
                  </a:lnTo>
                  <a:lnTo>
                    <a:pt x="2360894" y="1399356"/>
                  </a:lnTo>
                  <a:lnTo>
                    <a:pt x="0" y="1399356"/>
                  </a:lnTo>
                  <a:lnTo>
                    <a:pt x="203200" y="0"/>
                  </a:lnTo>
                  <a:close/>
                </a:path>
              </a:pathLst>
            </a:custGeom>
            <a:solidFill>
              <a:srgbClr val="3BAB5A"/>
            </a:solidFill>
            <a:ln w="19050" cap="sq">
              <a:solidFill>
                <a:srgbClr val="000000"/>
              </a:solidFill>
              <a:prstDash val="solid"/>
              <a:miter/>
            </a:ln>
          </p:spPr>
          <p:txBody>
            <a:bodyPr/>
            <a:lstStyle/>
            <a:p>
              <a:endParaRPr lang="it-IT"/>
            </a:p>
          </p:txBody>
        </p:sp>
        <p:sp>
          <p:nvSpPr>
            <p:cNvPr id="25" name="TextBox 25"/>
            <p:cNvSpPr txBox="1"/>
            <p:nvPr/>
          </p:nvSpPr>
          <p:spPr>
            <a:xfrm>
              <a:off x="101600" y="28575"/>
              <a:ext cx="2360894" cy="1370781"/>
            </a:xfrm>
            <a:prstGeom prst="rect">
              <a:avLst/>
            </a:prstGeom>
          </p:spPr>
          <p:txBody>
            <a:bodyPr lIns="24653" tIns="24653" rIns="24653" bIns="24653" rtlCol="0" anchor="ctr"/>
            <a:lstStyle/>
            <a:p>
              <a:pPr algn="ctr">
                <a:lnSpc>
                  <a:spcPts val="2100"/>
                </a:lnSpc>
              </a:pPr>
              <a:r>
                <a:rPr lang="en-US" sz="2100" b="1">
                  <a:solidFill>
                    <a:srgbClr val="000000"/>
                  </a:solidFill>
                  <a:latin typeface="Inter Bold"/>
                  <a:ea typeface="Inter Bold"/>
                  <a:cs typeface="Inter Bold"/>
                  <a:sym typeface="Inter Bold"/>
                </a:rPr>
                <a:t>Generazione file CSV con metriche</a:t>
              </a:r>
            </a:p>
          </p:txBody>
        </p:sp>
      </p:grpSp>
      <p:sp>
        <p:nvSpPr>
          <p:cNvPr id="26" name="AutoShape 26"/>
          <p:cNvSpPr/>
          <p:nvPr/>
        </p:nvSpPr>
        <p:spPr>
          <a:xfrm flipV="1">
            <a:off x="11523046" y="5261183"/>
            <a:ext cx="1315624" cy="2820691"/>
          </a:xfrm>
          <a:prstGeom prst="line">
            <a:avLst/>
          </a:prstGeom>
          <a:ln w="19050" cap="flat">
            <a:solidFill>
              <a:srgbClr val="000000"/>
            </a:solidFill>
            <a:prstDash val="solid"/>
            <a:headEnd type="none" w="sm" len="sm"/>
            <a:tailEnd type="arrow" w="med" len="sm"/>
          </a:ln>
        </p:spPr>
        <p:txBody>
          <a:bodyPr/>
          <a:lstStyle/>
          <a:p>
            <a:endParaRPr lang="it-IT"/>
          </a:p>
        </p:txBody>
      </p:sp>
      <p:sp>
        <p:nvSpPr>
          <p:cNvPr id="27" name="AutoShape 27"/>
          <p:cNvSpPr/>
          <p:nvPr/>
        </p:nvSpPr>
        <p:spPr>
          <a:xfrm flipV="1">
            <a:off x="11523046" y="5261183"/>
            <a:ext cx="1315624" cy="4309332"/>
          </a:xfrm>
          <a:prstGeom prst="line">
            <a:avLst/>
          </a:prstGeom>
          <a:ln w="19050" cap="flat">
            <a:solidFill>
              <a:srgbClr val="000000"/>
            </a:solidFill>
            <a:prstDash val="solid"/>
            <a:headEnd type="none" w="sm" len="sm"/>
            <a:tailEnd type="arrow" w="med" len="sm"/>
          </a:ln>
        </p:spPr>
        <p:txBody>
          <a:bodyPr/>
          <a:lstStyle/>
          <a:p>
            <a:endParaRPr lang="it-IT"/>
          </a:p>
        </p:txBody>
      </p:sp>
      <p:sp>
        <p:nvSpPr>
          <p:cNvPr id="28" name="AutoShape 28"/>
          <p:cNvSpPr/>
          <p:nvPr/>
        </p:nvSpPr>
        <p:spPr>
          <a:xfrm flipV="1">
            <a:off x="11523046" y="5261183"/>
            <a:ext cx="1315624" cy="1006514"/>
          </a:xfrm>
          <a:prstGeom prst="line">
            <a:avLst/>
          </a:prstGeom>
          <a:ln w="19050" cap="flat">
            <a:solidFill>
              <a:srgbClr val="000000"/>
            </a:solidFill>
            <a:prstDash val="solid"/>
            <a:headEnd type="none" w="sm" len="sm"/>
            <a:tailEnd type="arrow" w="med" len="sm"/>
          </a:ln>
        </p:spPr>
        <p:txBody>
          <a:bodyPr/>
          <a:lstStyle/>
          <a:p>
            <a:endParaRPr lang="it-IT"/>
          </a:p>
        </p:txBody>
      </p:sp>
      <p:grpSp>
        <p:nvGrpSpPr>
          <p:cNvPr id="29" name="Group 29"/>
          <p:cNvGrpSpPr/>
          <p:nvPr/>
        </p:nvGrpSpPr>
        <p:grpSpPr>
          <a:xfrm>
            <a:off x="15886524" y="4541328"/>
            <a:ext cx="2239551" cy="1439709"/>
            <a:chOff x="0" y="0"/>
            <a:chExt cx="690024" cy="443586"/>
          </a:xfrm>
        </p:grpSpPr>
        <p:sp>
          <p:nvSpPr>
            <p:cNvPr id="30" name="Freeform 30"/>
            <p:cNvSpPr/>
            <p:nvPr/>
          </p:nvSpPr>
          <p:spPr>
            <a:xfrm>
              <a:off x="0" y="0"/>
              <a:ext cx="690024" cy="443586"/>
            </a:xfrm>
            <a:custGeom>
              <a:avLst/>
              <a:gdLst/>
              <a:ahLst/>
              <a:cxnLst/>
              <a:rect l="l" t="t" r="r" b="b"/>
              <a:pathLst>
                <a:path w="690024" h="443586">
                  <a:moveTo>
                    <a:pt x="0" y="0"/>
                  </a:moveTo>
                  <a:lnTo>
                    <a:pt x="690024" y="0"/>
                  </a:lnTo>
                  <a:lnTo>
                    <a:pt x="690024" y="443586"/>
                  </a:lnTo>
                  <a:lnTo>
                    <a:pt x="0" y="443586"/>
                  </a:lnTo>
                  <a:close/>
                </a:path>
              </a:pathLst>
            </a:custGeom>
            <a:solidFill>
              <a:srgbClr val="FF3131"/>
            </a:solidFill>
            <a:ln w="19050" cap="sq">
              <a:solidFill>
                <a:srgbClr val="000000"/>
              </a:solidFill>
              <a:prstDash val="solid"/>
              <a:miter/>
            </a:ln>
          </p:spPr>
          <p:txBody>
            <a:bodyPr/>
            <a:lstStyle/>
            <a:p>
              <a:endParaRPr lang="it-IT"/>
            </a:p>
          </p:txBody>
        </p:sp>
        <p:sp>
          <p:nvSpPr>
            <p:cNvPr id="31" name="TextBox 31"/>
            <p:cNvSpPr txBox="1"/>
            <p:nvPr/>
          </p:nvSpPr>
          <p:spPr>
            <a:xfrm>
              <a:off x="0" y="28575"/>
              <a:ext cx="690024" cy="415011"/>
            </a:xfrm>
            <a:prstGeom prst="rect">
              <a:avLst/>
            </a:prstGeom>
          </p:spPr>
          <p:txBody>
            <a:bodyPr lIns="24653" tIns="24653" rIns="24653" bIns="24653" rtlCol="0" anchor="ctr"/>
            <a:lstStyle/>
            <a:p>
              <a:pPr algn="ctr">
                <a:lnSpc>
                  <a:spcPts val="2100"/>
                </a:lnSpc>
              </a:pPr>
              <a:r>
                <a:rPr lang="en-US" sz="2100" b="1">
                  <a:solidFill>
                    <a:srgbClr val="000000"/>
                  </a:solidFill>
                  <a:latin typeface="Inter Bold"/>
                  <a:ea typeface="Inter Bold"/>
                  <a:cs typeface="Inter Bold"/>
                  <a:sym typeface="Inter Bold"/>
                </a:rPr>
                <a:t>Creazione report Streamlit</a:t>
              </a:r>
            </a:p>
          </p:txBody>
        </p:sp>
      </p:grpSp>
      <p:sp>
        <p:nvSpPr>
          <p:cNvPr id="32" name="AutoShape 32"/>
          <p:cNvSpPr/>
          <p:nvPr/>
        </p:nvSpPr>
        <p:spPr>
          <a:xfrm>
            <a:off x="15267645" y="5261183"/>
            <a:ext cx="618880" cy="0"/>
          </a:xfrm>
          <a:prstGeom prst="line">
            <a:avLst/>
          </a:prstGeom>
          <a:ln w="19050" cap="flat">
            <a:solidFill>
              <a:srgbClr val="000000"/>
            </a:solidFill>
            <a:prstDash val="solid"/>
            <a:headEnd type="none" w="sm" len="sm"/>
            <a:tailEnd type="arrow" w="med" len="sm"/>
          </a:ln>
        </p:spPr>
        <p:txBody>
          <a:bodyPr/>
          <a:lstStyle/>
          <a:p>
            <a:endParaRPr lang="it-IT"/>
          </a:p>
        </p:txBody>
      </p:sp>
      <p:sp>
        <p:nvSpPr>
          <p:cNvPr id="33" name="Freeform 33"/>
          <p:cNvSpPr/>
          <p:nvPr/>
        </p:nvSpPr>
        <p:spPr>
          <a:xfrm>
            <a:off x="15927696" y="6068526"/>
            <a:ext cx="2060999" cy="1205684"/>
          </a:xfrm>
          <a:custGeom>
            <a:avLst/>
            <a:gdLst/>
            <a:ahLst/>
            <a:cxnLst/>
            <a:rect l="l" t="t" r="r" b="b"/>
            <a:pathLst>
              <a:path w="2060999" h="1205684">
                <a:moveTo>
                  <a:pt x="0" y="0"/>
                </a:moveTo>
                <a:lnTo>
                  <a:pt x="2060999" y="0"/>
                </a:lnTo>
                <a:lnTo>
                  <a:pt x="2060999" y="1205684"/>
                </a:lnTo>
                <a:lnTo>
                  <a:pt x="0" y="1205684"/>
                </a:lnTo>
                <a:lnTo>
                  <a:pt x="0" y="0"/>
                </a:lnTo>
                <a:close/>
              </a:path>
            </a:pathLst>
          </a:custGeom>
          <a:blipFill>
            <a:blip r:embed="rId3"/>
            <a:stretch>
              <a:fillRect/>
            </a:stretch>
          </a:blipFill>
        </p:spPr>
        <p:txBody>
          <a:bodyPr/>
          <a:lstStyle/>
          <a:p>
            <a:endParaRPr lang="it-IT"/>
          </a:p>
        </p:txBody>
      </p:sp>
      <p:sp>
        <p:nvSpPr>
          <p:cNvPr id="34" name="Freeform 34"/>
          <p:cNvSpPr/>
          <p:nvPr/>
        </p:nvSpPr>
        <p:spPr>
          <a:xfrm>
            <a:off x="13353020" y="6068526"/>
            <a:ext cx="1499313" cy="1499313"/>
          </a:xfrm>
          <a:custGeom>
            <a:avLst/>
            <a:gdLst/>
            <a:ahLst/>
            <a:cxnLst/>
            <a:rect l="l" t="t" r="r" b="b"/>
            <a:pathLst>
              <a:path w="1499313" h="1499313">
                <a:moveTo>
                  <a:pt x="0" y="0"/>
                </a:moveTo>
                <a:lnTo>
                  <a:pt x="1499313" y="0"/>
                </a:lnTo>
                <a:lnTo>
                  <a:pt x="1499313" y="1499312"/>
                </a:lnTo>
                <a:lnTo>
                  <a:pt x="0" y="1499312"/>
                </a:lnTo>
                <a:lnTo>
                  <a:pt x="0" y="0"/>
                </a:lnTo>
                <a:close/>
              </a:path>
            </a:pathLst>
          </a:custGeom>
          <a:blipFill>
            <a:blip r:embed="rId4"/>
            <a:stretch>
              <a:fillRect/>
            </a:stretch>
          </a:blipFill>
        </p:spPr>
        <p:txBody>
          <a:bodyPr/>
          <a:lstStyle/>
          <a:p>
            <a:endParaRPr lang="it-IT"/>
          </a:p>
        </p:txBody>
      </p:sp>
      <p:grpSp>
        <p:nvGrpSpPr>
          <p:cNvPr id="35" name="Group 35"/>
          <p:cNvGrpSpPr/>
          <p:nvPr/>
        </p:nvGrpSpPr>
        <p:grpSpPr>
          <a:xfrm>
            <a:off x="6879733" y="442653"/>
            <a:ext cx="2070077" cy="761875"/>
            <a:chOff x="0" y="0"/>
            <a:chExt cx="637808" cy="234740"/>
          </a:xfrm>
        </p:grpSpPr>
        <p:sp>
          <p:nvSpPr>
            <p:cNvPr id="36" name="Freeform 36"/>
            <p:cNvSpPr/>
            <p:nvPr/>
          </p:nvSpPr>
          <p:spPr>
            <a:xfrm>
              <a:off x="0" y="0"/>
              <a:ext cx="637808" cy="234740"/>
            </a:xfrm>
            <a:custGeom>
              <a:avLst/>
              <a:gdLst/>
              <a:ahLst/>
              <a:cxnLst/>
              <a:rect l="l" t="t" r="r" b="b"/>
              <a:pathLst>
                <a:path w="637808" h="234740">
                  <a:moveTo>
                    <a:pt x="0" y="0"/>
                  </a:moveTo>
                  <a:lnTo>
                    <a:pt x="637808" y="0"/>
                  </a:lnTo>
                  <a:lnTo>
                    <a:pt x="637808" y="234740"/>
                  </a:lnTo>
                  <a:lnTo>
                    <a:pt x="0" y="234740"/>
                  </a:lnTo>
                  <a:close/>
                </a:path>
              </a:pathLst>
            </a:custGeom>
            <a:solidFill>
              <a:srgbClr val="FF3131"/>
            </a:solidFill>
            <a:ln w="19050" cap="sq">
              <a:solidFill>
                <a:srgbClr val="000000"/>
              </a:solidFill>
              <a:prstDash val="solid"/>
              <a:miter/>
            </a:ln>
          </p:spPr>
          <p:txBody>
            <a:bodyPr/>
            <a:lstStyle/>
            <a:p>
              <a:endParaRPr lang="it-IT"/>
            </a:p>
          </p:txBody>
        </p:sp>
        <p:sp>
          <p:nvSpPr>
            <p:cNvPr id="37" name="TextBox 37"/>
            <p:cNvSpPr txBox="1"/>
            <p:nvPr/>
          </p:nvSpPr>
          <p:spPr>
            <a:xfrm>
              <a:off x="0" y="28575"/>
              <a:ext cx="637808" cy="206165"/>
            </a:xfrm>
            <a:prstGeom prst="rect">
              <a:avLst/>
            </a:prstGeom>
          </p:spPr>
          <p:txBody>
            <a:bodyPr lIns="24653" tIns="24653" rIns="24653" bIns="24653" rtlCol="0" anchor="ctr"/>
            <a:lstStyle/>
            <a:p>
              <a:pPr algn="ctr">
                <a:lnSpc>
                  <a:spcPts val="2100"/>
                </a:lnSpc>
              </a:pPr>
              <a:r>
                <a:rPr lang="en-US" sz="2100" b="1">
                  <a:solidFill>
                    <a:srgbClr val="000000"/>
                  </a:solidFill>
                  <a:latin typeface="Inter Bold"/>
                  <a:ea typeface="Inter Bold"/>
                  <a:cs typeface="Inter Bold"/>
                  <a:sym typeface="Inter Bold"/>
                </a:rPr>
                <a:t>Random forest</a:t>
              </a:r>
            </a:p>
          </p:txBody>
        </p:sp>
      </p:grpSp>
      <p:grpSp>
        <p:nvGrpSpPr>
          <p:cNvPr id="38" name="Group 38"/>
          <p:cNvGrpSpPr/>
          <p:nvPr/>
        </p:nvGrpSpPr>
        <p:grpSpPr>
          <a:xfrm>
            <a:off x="6909324" y="2188290"/>
            <a:ext cx="2070077" cy="761875"/>
            <a:chOff x="0" y="0"/>
            <a:chExt cx="637808" cy="234740"/>
          </a:xfrm>
        </p:grpSpPr>
        <p:sp>
          <p:nvSpPr>
            <p:cNvPr id="39" name="Freeform 39"/>
            <p:cNvSpPr/>
            <p:nvPr/>
          </p:nvSpPr>
          <p:spPr>
            <a:xfrm>
              <a:off x="0" y="0"/>
              <a:ext cx="637808" cy="234740"/>
            </a:xfrm>
            <a:custGeom>
              <a:avLst/>
              <a:gdLst/>
              <a:ahLst/>
              <a:cxnLst/>
              <a:rect l="l" t="t" r="r" b="b"/>
              <a:pathLst>
                <a:path w="637808" h="234740">
                  <a:moveTo>
                    <a:pt x="0" y="0"/>
                  </a:moveTo>
                  <a:lnTo>
                    <a:pt x="637808" y="0"/>
                  </a:lnTo>
                  <a:lnTo>
                    <a:pt x="637808" y="234740"/>
                  </a:lnTo>
                  <a:lnTo>
                    <a:pt x="0" y="234740"/>
                  </a:lnTo>
                  <a:close/>
                </a:path>
              </a:pathLst>
            </a:custGeom>
            <a:solidFill>
              <a:srgbClr val="FF3131"/>
            </a:solidFill>
            <a:ln w="19050" cap="sq">
              <a:solidFill>
                <a:srgbClr val="000000"/>
              </a:solidFill>
              <a:prstDash val="solid"/>
              <a:miter/>
            </a:ln>
          </p:spPr>
          <p:txBody>
            <a:bodyPr/>
            <a:lstStyle/>
            <a:p>
              <a:endParaRPr lang="it-IT"/>
            </a:p>
          </p:txBody>
        </p:sp>
        <p:sp>
          <p:nvSpPr>
            <p:cNvPr id="40" name="TextBox 40"/>
            <p:cNvSpPr txBox="1"/>
            <p:nvPr/>
          </p:nvSpPr>
          <p:spPr>
            <a:xfrm>
              <a:off x="0" y="28575"/>
              <a:ext cx="637808" cy="206165"/>
            </a:xfrm>
            <a:prstGeom prst="rect">
              <a:avLst/>
            </a:prstGeom>
          </p:spPr>
          <p:txBody>
            <a:bodyPr lIns="24653" tIns="24653" rIns="24653" bIns="24653" rtlCol="0" anchor="ctr"/>
            <a:lstStyle/>
            <a:p>
              <a:pPr algn="ctr">
                <a:lnSpc>
                  <a:spcPts val="2100"/>
                </a:lnSpc>
              </a:pPr>
              <a:r>
                <a:rPr lang="en-US" sz="2100" b="1">
                  <a:solidFill>
                    <a:srgbClr val="000000"/>
                  </a:solidFill>
                  <a:latin typeface="Inter Bold"/>
                  <a:ea typeface="Inter Bold"/>
                  <a:cs typeface="Inter Bold"/>
                  <a:sym typeface="Inter Bold"/>
                </a:rPr>
                <a:t>Decision Tree</a:t>
              </a:r>
            </a:p>
          </p:txBody>
        </p:sp>
      </p:grpSp>
      <p:grpSp>
        <p:nvGrpSpPr>
          <p:cNvPr id="41" name="Group 41"/>
          <p:cNvGrpSpPr/>
          <p:nvPr/>
        </p:nvGrpSpPr>
        <p:grpSpPr>
          <a:xfrm>
            <a:off x="6909324" y="3874374"/>
            <a:ext cx="2070077" cy="761875"/>
            <a:chOff x="0" y="0"/>
            <a:chExt cx="637808" cy="234740"/>
          </a:xfrm>
        </p:grpSpPr>
        <p:sp>
          <p:nvSpPr>
            <p:cNvPr id="42" name="Freeform 42"/>
            <p:cNvSpPr/>
            <p:nvPr/>
          </p:nvSpPr>
          <p:spPr>
            <a:xfrm>
              <a:off x="0" y="0"/>
              <a:ext cx="637808" cy="234740"/>
            </a:xfrm>
            <a:custGeom>
              <a:avLst/>
              <a:gdLst/>
              <a:ahLst/>
              <a:cxnLst/>
              <a:rect l="l" t="t" r="r" b="b"/>
              <a:pathLst>
                <a:path w="637808" h="234740">
                  <a:moveTo>
                    <a:pt x="0" y="0"/>
                  </a:moveTo>
                  <a:lnTo>
                    <a:pt x="637808" y="0"/>
                  </a:lnTo>
                  <a:lnTo>
                    <a:pt x="637808" y="234740"/>
                  </a:lnTo>
                  <a:lnTo>
                    <a:pt x="0" y="234740"/>
                  </a:lnTo>
                  <a:close/>
                </a:path>
              </a:pathLst>
            </a:custGeom>
            <a:solidFill>
              <a:srgbClr val="FF3131"/>
            </a:solidFill>
            <a:ln w="19050" cap="sq">
              <a:solidFill>
                <a:srgbClr val="000000"/>
              </a:solidFill>
              <a:prstDash val="solid"/>
              <a:miter/>
            </a:ln>
          </p:spPr>
          <p:txBody>
            <a:bodyPr/>
            <a:lstStyle/>
            <a:p>
              <a:endParaRPr lang="it-IT"/>
            </a:p>
          </p:txBody>
        </p:sp>
        <p:sp>
          <p:nvSpPr>
            <p:cNvPr id="43" name="TextBox 43"/>
            <p:cNvSpPr txBox="1"/>
            <p:nvPr/>
          </p:nvSpPr>
          <p:spPr>
            <a:xfrm>
              <a:off x="0" y="28575"/>
              <a:ext cx="637808" cy="206165"/>
            </a:xfrm>
            <a:prstGeom prst="rect">
              <a:avLst/>
            </a:prstGeom>
          </p:spPr>
          <p:txBody>
            <a:bodyPr lIns="24653" tIns="24653" rIns="24653" bIns="24653" rtlCol="0" anchor="ctr"/>
            <a:lstStyle/>
            <a:p>
              <a:pPr algn="ctr">
                <a:lnSpc>
                  <a:spcPts val="2100"/>
                </a:lnSpc>
              </a:pPr>
              <a:r>
                <a:rPr lang="en-US" sz="2100" b="1">
                  <a:solidFill>
                    <a:srgbClr val="000000"/>
                  </a:solidFill>
                  <a:latin typeface="Inter Bold"/>
                  <a:ea typeface="Inter Bold"/>
                  <a:cs typeface="Inter Bold"/>
                  <a:sym typeface="Inter Bold"/>
                </a:rPr>
                <a:t>Naive Bayes</a:t>
              </a:r>
            </a:p>
          </p:txBody>
        </p:sp>
      </p:grpSp>
      <p:sp>
        <p:nvSpPr>
          <p:cNvPr id="44" name="AutoShape 44"/>
          <p:cNvSpPr/>
          <p:nvPr/>
        </p:nvSpPr>
        <p:spPr>
          <a:xfrm flipV="1">
            <a:off x="6233049" y="823590"/>
            <a:ext cx="646684" cy="4428068"/>
          </a:xfrm>
          <a:prstGeom prst="line">
            <a:avLst/>
          </a:prstGeom>
          <a:ln w="19050" cap="flat">
            <a:solidFill>
              <a:srgbClr val="000000"/>
            </a:solidFill>
            <a:prstDash val="solid"/>
            <a:headEnd type="none" w="sm" len="sm"/>
            <a:tailEnd type="arrow" w="med" len="sm"/>
          </a:ln>
        </p:spPr>
        <p:txBody>
          <a:bodyPr/>
          <a:lstStyle/>
          <a:p>
            <a:endParaRPr lang="it-IT"/>
          </a:p>
        </p:txBody>
      </p:sp>
      <p:sp>
        <p:nvSpPr>
          <p:cNvPr id="45" name="AutoShape 45"/>
          <p:cNvSpPr/>
          <p:nvPr/>
        </p:nvSpPr>
        <p:spPr>
          <a:xfrm flipV="1">
            <a:off x="6233049" y="2569227"/>
            <a:ext cx="676275" cy="2691956"/>
          </a:xfrm>
          <a:prstGeom prst="line">
            <a:avLst/>
          </a:prstGeom>
          <a:ln w="19050" cap="flat">
            <a:solidFill>
              <a:srgbClr val="000000"/>
            </a:solidFill>
            <a:prstDash val="solid"/>
            <a:headEnd type="none" w="sm" len="sm"/>
            <a:tailEnd type="arrow" w="med" len="sm"/>
          </a:ln>
        </p:spPr>
        <p:txBody>
          <a:bodyPr/>
          <a:lstStyle/>
          <a:p>
            <a:endParaRPr lang="it-IT"/>
          </a:p>
        </p:txBody>
      </p:sp>
      <p:sp>
        <p:nvSpPr>
          <p:cNvPr id="46" name="AutoShape 46"/>
          <p:cNvSpPr/>
          <p:nvPr/>
        </p:nvSpPr>
        <p:spPr>
          <a:xfrm flipV="1">
            <a:off x="6233049" y="4255311"/>
            <a:ext cx="676275" cy="996347"/>
          </a:xfrm>
          <a:prstGeom prst="line">
            <a:avLst/>
          </a:prstGeom>
          <a:ln w="19050" cap="flat">
            <a:solidFill>
              <a:srgbClr val="000000"/>
            </a:solidFill>
            <a:prstDash val="solid"/>
            <a:headEnd type="none" w="sm" len="sm"/>
            <a:tailEnd type="arrow" w="med" len="sm"/>
          </a:ln>
        </p:spPr>
        <p:txBody>
          <a:bodyPr/>
          <a:lstStyle/>
          <a:p>
            <a:endParaRPr lang="it-IT"/>
          </a:p>
        </p:txBody>
      </p:sp>
      <p:sp>
        <p:nvSpPr>
          <p:cNvPr id="47" name="AutoShape 47"/>
          <p:cNvSpPr/>
          <p:nvPr/>
        </p:nvSpPr>
        <p:spPr>
          <a:xfrm>
            <a:off x="11523046" y="2559702"/>
            <a:ext cx="1315624" cy="2691956"/>
          </a:xfrm>
          <a:prstGeom prst="line">
            <a:avLst/>
          </a:prstGeom>
          <a:ln w="19050" cap="flat">
            <a:solidFill>
              <a:srgbClr val="000000"/>
            </a:solidFill>
            <a:prstDash val="solid"/>
            <a:headEnd type="none" w="sm" len="sm"/>
            <a:tailEnd type="arrow" w="med" len="sm"/>
          </a:ln>
        </p:spPr>
        <p:txBody>
          <a:bodyPr/>
          <a:lstStyle/>
          <a:p>
            <a:endParaRPr lang="it-IT"/>
          </a:p>
        </p:txBody>
      </p:sp>
      <p:sp>
        <p:nvSpPr>
          <p:cNvPr id="48" name="AutoShape 48"/>
          <p:cNvSpPr/>
          <p:nvPr/>
        </p:nvSpPr>
        <p:spPr>
          <a:xfrm>
            <a:off x="11523046" y="4253972"/>
            <a:ext cx="1315624" cy="997686"/>
          </a:xfrm>
          <a:prstGeom prst="line">
            <a:avLst/>
          </a:prstGeom>
          <a:ln w="19050" cap="flat">
            <a:solidFill>
              <a:srgbClr val="000000"/>
            </a:solidFill>
            <a:prstDash val="solid"/>
            <a:headEnd type="none" w="sm" len="sm"/>
            <a:tailEnd type="arrow" w="med" len="sm"/>
          </a:ln>
        </p:spPr>
        <p:txBody>
          <a:bodyPr/>
          <a:lstStyle/>
          <a:p>
            <a:endParaRPr lang="it-IT"/>
          </a:p>
        </p:txBody>
      </p:sp>
      <p:sp>
        <p:nvSpPr>
          <p:cNvPr id="49" name="AutoShape 49"/>
          <p:cNvSpPr/>
          <p:nvPr/>
        </p:nvSpPr>
        <p:spPr>
          <a:xfrm>
            <a:off x="11523046" y="823590"/>
            <a:ext cx="1315624" cy="4428068"/>
          </a:xfrm>
          <a:prstGeom prst="line">
            <a:avLst/>
          </a:prstGeom>
          <a:ln w="19050" cap="flat">
            <a:solidFill>
              <a:srgbClr val="000000"/>
            </a:solidFill>
            <a:prstDash val="solid"/>
            <a:headEnd type="none" w="sm" len="sm"/>
            <a:tailEnd type="arrow" w="med" len="sm"/>
          </a:ln>
        </p:spPr>
        <p:txBody>
          <a:bodyPr/>
          <a:lstStyle/>
          <a:p>
            <a:endParaRPr lang="it-IT"/>
          </a:p>
        </p:txBody>
      </p:sp>
      <p:sp>
        <p:nvSpPr>
          <p:cNvPr id="50" name="Freeform 50"/>
          <p:cNvSpPr/>
          <p:nvPr/>
        </p:nvSpPr>
        <p:spPr>
          <a:xfrm>
            <a:off x="9490772" y="147626"/>
            <a:ext cx="2032274" cy="1351928"/>
          </a:xfrm>
          <a:custGeom>
            <a:avLst/>
            <a:gdLst/>
            <a:ahLst/>
            <a:cxnLst/>
            <a:rect l="l" t="t" r="r" b="b"/>
            <a:pathLst>
              <a:path w="2032274" h="1351928">
                <a:moveTo>
                  <a:pt x="0" y="0"/>
                </a:moveTo>
                <a:lnTo>
                  <a:pt x="2032274" y="0"/>
                </a:lnTo>
                <a:lnTo>
                  <a:pt x="2032274" y="1351928"/>
                </a:lnTo>
                <a:lnTo>
                  <a:pt x="0" y="1351928"/>
                </a:lnTo>
                <a:lnTo>
                  <a:pt x="0" y="0"/>
                </a:lnTo>
                <a:close/>
              </a:path>
            </a:pathLst>
          </a:custGeom>
          <a:blipFill>
            <a:blip r:embed="rId5"/>
            <a:stretch>
              <a:fillRect r="-7947"/>
            </a:stretch>
          </a:blipFill>
        </p:spPr>
        <p:txBody>
          <a:bodyPr/>
          <a:lstStyle/>
          <a:p>
            <a:endParaRPr lang="it-IT"/>
          </a:p>
        </p:txBody>
      </p:sp>
      <p:sp>
        <p:nvSpPr>
          <p:cNvPr id="51" name="Freeform 51"/>
          <p:cNvSpPr/>
          <p:nvPr/>
        </p:nvSpPr>
        <p:spPr>
          <a:xfrm>
            <a:off x="9491685" y="3502176"/>
            <a:ext cx="2031361" cy="1503593"/>
          </a:xfrm>
          <a:custGeom>
            <a:avLst/>
            <a:gdLst/>
            <a:ahLst/>
            <a:cxnLst/>
            <a:rect l="l" t="t" r="r" b="b"/>
            <a:pathLst>
              <a:path w="2031361" h="1503593">
                <a:moveTo>
                  <a:pt x="0" y="0"/>
                </a:moveTo>
                <a:lnTo>
                  <a:pt x="2031361" y="0"/>
                </a:lnTo>
                <a:lnTo>
                  <a:pt x="2031361" y="1503593"/>
                </a:lnTo>
                <a:lnTo>
                  <a:pt x="0" y="1503593"/>
                </a:lnTo>
                <a:lnTo>
                  <a:pt x="0" y="0"/>
                </a:lnTo>
                <a:close/>
              </a:path>
            </a:pathLst>
          </a:custGeom>
          <a:blipFill>
            <a:blip r:embed="rId6"/>
            <a:stretch>
              <a:fillRect t="-5198" b="-5376"/>
            </a:stretch>
          </a:blipFill>
        </p:spPr>
        <p:txBody>
          <a:bodyPr/>
          <a:lstStyle/>
          <a:p>
            <a:endParaRPr lang="it-IT"/>
          </a:p>
        </p:txBody>
      </p:sp>
      <p:sp>
        <p:nvSpPr>
          <p:cNvPr id="52" name="AutoShape 52"/>
          <p:cNvSpPr/>
          <p:nvPr/>
        </p:nvSpPr>
        <p:spPr>
          <a:xfrm flipV="1">
            <a:off x="8979401" y="4253972"/>
            <a:ext cx="512284" cy="1338"/>
          </a:xfrm>
          <a:prstGeom prst="line">
            <a:avLst/>
          </a:prstGeom>
          <a:ln w="19050" cap="flat">
            <a:solidFill>
              <a:srgbClr val="000000"/>
            </a:solidFill>
            <a:prstDash val="solid"/>
            <a:headEnd type="none" w="sm" len="sm"/>
            <a:tailEnd type="arrow" w="med" len="sm"/>
          </a:ln>
        </p:spPr>
        <p:txBody>
          <a:bodyPr/>
          <a:lstStyle/>
          <a:p>
            <a:endParaRPr lang="it-IT"/>
          </a:p>
        </p:txBody>
      </p:sp>
      <p:sp>
        <p:nvSpPr>
          <p:cNvPr id="53" name="AutoShape 53"/>
          <p:cNvSpPr/>
          <p:nvPr/>
        </p:nvSpPr>
        <p:spPr>
          <a:xfrm flipV="1">
            <a:off x="8949810" y="823590"/>
            <a:ext cx="540962" cy="0"/>
          </a:xfrm>
          <a:prstGeom prst="line">
            <a:avLst/>
          </a:prstGeom>
          <a:ln w="19050" cap="flat">
            <a:solidFill>
              <a:srgbClr val="000000"/>
            </a:solidFill>
            <a:prstDash val="solid"/>
            <a:headEnd type="none" w="sm" len="sm"/>
            <a:tailEnd type="arrow" w="med" len="sm"/>
          </a:ln>
        </p:spPr>
        <p:txBody>
          <a:bodyPr/>
          <a:lstStyle/>
          <a:p>
            <a:endParaRPr lang="it-IT"/>
          </a:p>
        </p:txBody>
      </p:sp>
      <p:sp>
        <p:nvSpPr>
          <p:cNvPr id="54" name="Freeform 54"/>
          <p:cNvSpPr/>
          <p:nvPr/>
        </p:nvSpPr>
        <p:spPr>
          <a:xfrm>
            <a:off x="9490772" y="1741053"/>
            <a:ext cx="2032274" cy="1637298"/>
          </a:xfrm>
          <a:custGeom>
            <a:avLst/>
            <a:gdLst/>
            <a:ahLst/>
            <a:cxnLst/>
            <a:rect l="l" t="t" r="r" b="b"/>
            <a:pathLst>
              <a:path w="2032274" h="1637298">
                <a:moveTo>
                  <a:pt x="0" y="0"/>
                </a:moveTo>
                <a:lnTo>
                  <a:pt x="2032274" y="0"/>
                </a:lnTo>
                <a:lnTo>
                  <a:pt x="2032274" y="1637298"/>
                </a:lnTo>
                <a:lnTo>
                  <a:pt x="0" y="1637298"/>
                </a:lnTo>
                <a:lnTo>
                  <a:pt x="0" y="0"/>
                </a:lnTo>
                <a:close/>
              </a:path>
            </a:pathLst>
          </a:custGeom>
          <a:blipFill>
            <a:blip r:embed="rId7"/>
            <a:stretch>
              <a:fillRect l="-863"/>
            </a:stretch>
          </a:blipFill>
        </p:spPr>
        <p:txBody>
          <a:bodyPr/>
          <a:lstStyle/>
          <a:p>
            <a:endParaRPr lang="it-IT"/>
          </a:p>
        </p:txBody>
      </p:sp>
      <p:sp>
        <p:nvSpPr>
          <p:cNvPr id="55" name="AutoShape 55"/>
          <p:cNvSpPr/>
          <p:nvPr/>
        </p:nvSpPr>
        <p:spPr>
          <a:xfrm flipV="1">
            <a:off x="8979401" y="2559702"/>
            <a:ext cx="511371" cy="9525"/>
          </a:xfrm>
          <a:prstGeom prst="line">
            <a:avLst/>
          </a:prstGeom>
          <a:ln w="19050" cap="flat">
            <a:solidFill>
              <a:srgbClr val="000000"/>
            </a:solidFill>
            <a:prstDash val="solid"/>
            <a:headEnd type="none" w="sm" len="sm"/>
            <a:tailEnd type="arrow" w="med" len="sm"/>
          </a:ln>
        </p:spPr>
        <p:txBody>
          <a:bodyPr/>
          <a:lstStyle/>
          <a:p>
            <a:endParaRPr lang="it-IT"/>
          </a:p>
        </p:txBody>
      </p:sp>
      <p:sp>
        <p:nvSpPr>
          <p:cNvPr id="56" name="Freeform 56"/>
          <p:cNvSpPr/>
          <p:nvPr/>
        </p:nvSpPr>
        <p:spPr>
          <a:xfrm>
            <a:off x="9491685" y="5261183"/>
            <a:ext cx="2031361" cy="2013027"/>
          </a:xfrm>
          <a:custGeom>
            <a:avLst/>
            <a:gdLst/>
            <a:ahLst/>
            <a:cxnLst/>
            <a:rect l="l" t="t" r="r" b="b"/>
            <a:pathLst>
              <a:path w="2031361" h="2013027">
                <a:moveTo>
                  <a:pt x="0" y="0"/>
                </a:moveTo>
                <a:lnTo>
                  <a:pt x="2031361" y="0"/>
                </a:lnTo>
                <a:lnTo>
                  <a:pt x="2031361" y="2013027"/>
                </a:lnTo>
                <a:lnTo>
                  <a:pt x="0" y="2013027"/>
                </a:lnTo>
                <a:lnTo>
                  <a:pt x="0" y="0"/>
                </a:lnTo>
                <a:close/>
              </a:path>
            </a:pathLst>
          </a:custGeom>
          <a:blipFill>
            <a:blip r:embed="rId8"/>
            <a:stretch>
              <a:fillRect l="-2080" t="-5110" r="-2080"/>
            </a:stretch>
          </a:blipFill>
        </p:spPr>
        <p:txBody>
          <a:bodyPr/>
          <a:lstStyle/>
          <a:p>
            <a:endParaRPr lang="it-IT"/>
          </a:p>
        </p:txBody>
      </p:sp>
      <p:sp>
        <p:nvSpPr>
          <p:cNvPr id="57" name="AutoShape 57"/>
          <p:cNvSpPr/>
          <p:nvPr/>
        </p:nvSpPr>
        <p:spPr>
          <a:xfrm>
            <a:off x="8979401" y="6267697"/>
            <a:ext cx="512284" cy="0"/>
          </a:xfrm>
          <a:prstGeom prst="line">
            <a:avLst/>
          </a:prstGeom>
          <a:ln w="19050" cap="flat">
            <a:solidFill>
              <a:srgbClr val="000000"/>
            </a:solidFill>
            <a:prstDash val="solid"/>
            <a:headEnd type="none" w="sm" len="sm"/>
            <a:tailEnd type="arrow" w="med" len="sm"/>
          </a:ln>
        </p:spPr>
        <p:txBody>
          <a:bodyPr/>
          <a:lstStyle/>
          <a:p>
            <a:endParaRPr lang="it-IT"/>
          </a:p>
        </p:txBody>
      </p:sp>
      <p:sp>
        <p:nvSpPr>
          <p:cNvPr id="58" name="Freeform 58"/>
          <p:cNvSpPr/>
          <p:nvPr/>
        </p:nvSpPr>
        <p:spPr>
          <a:xfrm>
            <a:off x="9490772" y="7401603"/>
            <a:ext cx="2032274" cy="1360541"/>
          </a:xfrm>
          <a:custGeom>
            <a:avLst/>
            <a:gdLst/>
            <a:ahLst/>
            <a:cxnLst/>
            <a:rect l="l" t="t" r="r" b="b"/>
            <a:pathLst>
              <a:path w="2032274" h="1360541">
                <a:moveTo>
                  <a:pt x="0" y="0"/>
                </a:moveTo>
                <a:lnTo>
                  <a:pt x="2032274" y="0"/>
                </a:lnTo>
                <a:lnTo>
                  <a:pt x="2032274" y="1360542"/>
                </a:lnTo>
                <a:lnTo>
                  <a:pt x="0" y="1360542"/>
                </a:lnTo>
                <a:lnTo>
                  <a:pt x="0" y="0"/>
                </a:lnTo>
                <a:close/>
              </a:path>
            </a:pathLst>
          </a:custGeom>
          <a:blipFill>
            <a:blip r:embed="rId9"/>
            <a:stretch>
              <a:fillRect l="-3430" t="-5749" r="-3475"/>
            </a:stretch>
          </a:blipFill>
        </p:spPr>
        <p:txBody>
          <a:bodyPr/>
          <a:lstStyle/>
          <a:p>
            <a:endParaRPr lang="it-IT"/>
          </a:p>
        </p:txBody>
      </p:sp>
      <p:sp>
        <p:nvSpPr>
          <p:cNvPr id="59" name="AutoShape 59"/>
          <p:cNvSpPr/>
          <p:nvPr/>
        </p:nvSpPr>
        <p:spPr>
          <a:xfrm>
            <a:off x="8979401" y="8081874"/>
            <a:ext cx="511371" cy="0"/>
          </a:xfrm>
          <a:prstGeom prst="line">
            <a:avLst/>
          </a:prstGeom>
          <a:ln w="19050" cap="flat">
            <a:solidFill>
              <a:srgbClr val="000000"/>
            </a:solidFill>
            <a:prstDash val="solid"/>
            <a:headEnd type="none" w="sm" len="sm"/>
            <a:tailEnd type="arrow" w="med" len="sm"/>
          </a:ln>
        </p:spPr>
        <p:txBody>
          <a:bodyPr/>
          <a:lstStyle/>
          <a:p>
            <a:endParaRPr lang="it-IT"/>
          </a:p>
        </p:txBody>
      </p:sp>
      <p:sp>
        <p:nvSpPr>
          <p:cNvPr id="60" name="Freeform 60"/>
          <p:cNvSpPr/>
          <p:nvPr/>
        </p:nvSpPr>
        <p:spPr>
          <a:xfrm>
            <a:off x="9490772" y="8874661"/>
            <a:ext cx="2032274" cy="1391708"/>
          </a:xfrm>
          <a:custGeom>
            <a:avLst/>
            <a:gdLst/>
            <a:ahLst/>
            <a:cxnLst/>
            <a:rect l="l" t="t" r="r" b="b"/>
            <a:pathLst>
              <a:path w="2032274" h="1391708">
                <a:moveTo>
                  <a:pt x="0" y="0"/>
                </a:moveTo>
                <a:lnTo>
                  <a:pt x="2032274" y="0"/>
                </a:lnTo>
                <a:lnTo>
                  <a:pt x="2032274" y="1391708"/>
                </a:lnTo>
                <a:lnTo>
                  <a:pt x="0" y="1391708"/>
                </a:lnTo>
                <a:lnTo>
                  <a:pt x="0" y="0"/>
                </a:lnTo>
                <a:close/>
              </a:path>
            </a:pathLst>
          </a:custGeom>
          <a:blipFill>
            <a:blip r:embed="rId10"/>
            <a:stretch>
              <a:fillRect t="-6039" r="-9226" b="-4414"/>
            </a:stretch>
          </a:blipFill>
        </p:spPr>
        <p:txBody>
          <a:bodyPr/>
          <a:lstStyle/>
          <a:p>
            <a:endParaRPr lang="it-IT"/>
          </a:p>
        </p:txBody>
      </p:sp>
      <p:sp>
        <p:nvSpPr>
          <p:cNvPr id="61" name="AutoShape 61"/>
          <p:cNvSpPr/>
          <p:nvPr/>
        </p:nvSpPr>
        <p:spPr>
          <a:xfrm flipV="1">
            <a:off x="8979401" y="9570515"/>
            <a:ext cx="511371" cy="0"/>
          </a:xfrm>
          <a:prstGeom prst="line">
            <a:avLst/>
          </a:prstGeom>
          <a:ln w="19050" cap="flat">
            <a:solidFill>
              <a:srgbClr val="000000"/>
            </a:solidFill>
            <a:prstDash val="solid"/>
            <a:headEnd type="none" w="sm" len="sm"/>
            <a:tailEnd type="arrow" w="med" len="sm"/>
          </a:ln>
        </p:spPr>
        <p:txBody>
          <a:bodyPr/>
          <a:lstStyle/>
          <a:p>
            <a:endParaRPr lang="it-IT"/>
          </a:p>
        </p:txBody>
      </p:sp>
      <p:sp>
        <p:nvSpPr>
          <p:cNvPr id="62" name="Freeform 62"/>
          <p:cNvSpPr/>
          <p:nvPr/>
        </p:nvSpPr>
        <p:spPr>
          <a:xfrm>
            <a:off x="3936501" y="6183963"/>
            <a:ext cx="1367563" cy="1362435"/>
          </a:xfrm>
          <a:custGeom>
            <a:avLst/>
            <a:gdLst/>
            <a:ahLst/>
            <a:cxnLst/>
            <a:rect l="l" t="t" r="r" b="b"/>
            <a:pathLst>
              <a:path w="1367563" h="1362435">
                <a:moveTo>
                  <a:pt x="0" y="0"/>
                </a:moveTo>
                <a:lnTo>
                  <a:pt x="1367564" y="0"/>
                </a:lnTo>
                <a:lnTo>
                  <a:pt x="1367564" y="1362435"/>
                </a:lnTo>
                <a:lnTo>
                  <a:pt x="0" y="1362435"/>
                </a:lnTo>
                <a:lnTo>
                  <a:pt x="0" y="0"/>
                </a:lnTo>
                <a:close/>
              </a:path>
            </a:pathLst>
          </a:custGeom>
          <a:blipFill>
            <a:blip r:embed="rId11"/>
            <a:stretch>
              <a:fillRect/>
            </a:stretch>
          </a:blipFill>
        </p:spPr>
        <p:txBody>
          <a:bodyPr/>
          <a:lstStyle/>
          <a:p>
            <a:endParaRPr lang="it-IT"/>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8F0"/>
        </a:solidFill>
        <a:effectLst/>
      </p:bgPr>
    </p:bg>
    <p:spTree>
      <p:nvGrpSpPr>
        <p:cNvPr id="1" name=""/>
        <p:cNvGrpSpPr/>
        <p:nvPr/>
      </p:nvGrpSpPr>
      <p:grpSpPr>
        <a:xfrm>
          <a:off x="0" y="0"/>
          <a:ext cx="0" cy="0"/>
          <a:chOff x="0" y="0"/>
          <a:chExt cx="0" cy="0"/>
        </a:xfrm>
      </p:grpSpPr>
      <p:sp>
        <p:nvSpPr>
          <p:cNvPr id="2" name="Freeform 2"/>
          <p:cNvSpPr/>
          <p:nvPr/>
        </p:nvSpPr>
        <p:spPr>
          <a:xfrm>
            <a:off x="10852036" y="1278897"/>
            <a:ext cx="6407264" cy="4162492"/>
          </a:xfrm>
          <a:custGeom>
            <a:avLst/>
            <a:gdLst/>
            <a:ahLst/>
            <a:cxnLst/>
            <a:rect l="l" t="t" r="r" b="b"/>
            <a:pathLst>
              <a:path w="6407264" h="4162492">
                <a:moveTo>
                  <a:pt x="0" y="0"/>
                </a:moveTo>
                <a:lnTo>
                  <a:pt x="6407264" y="0"/>
                </a:lnTo>
                <a:lnTo>
                  <a:pt x="6407264" y="4162492"/>
                </a:lnTo>
                <a:lnTo>
                  <a:pt x="0" y="4162492"/>
                </a:lnTo>
                <a:lnTo>
                  <a:pt x="0" y="0"/>
                </a:lnTo>
                <a:close/>
              </a:path>
            </a:pathLst>
          </a:custGeom>
          <a:blipFill>
            <a:blip r:embed="rId2"/>
            <a:stretch>
              <a:fillRect/>
            </a:stretch>
          </a:blipFill>
        </p:spPr>
        <p:txBody>
          <a:bodyPr/>
          <a:lstStyle/>
          <a:p>
            <a:endParaRPr lang="it-IT"/>
          </a:p>
        </p:txBody>
      </p:sp>
      <p:grpSp>
        <p:nvGrpSpPr>
          <p:cNvPr id="3" name="Group 3"/>
          <p:cNvGrpSpPr/>
          <p:nvPr/>
        </p:nvGrpSpPr>
        <p:grpSpPr>
          <a:xfrm>
            <a:off x="752759" y="6376461"/>
            <a:ext cx="5316717" cy="3141951"/>
            <a:chOff x="0" y="0"/>
            <a:chExt cx="7088956" cy="4189268"/>
          </a:xfrm>
        </p:grpSpPr>
        <p:sp>
          <p:nvSpPr>
            <p:cNvPr id="4" name="TextBox 4"/>
            <p:cNvSpPr txBox="1"/>
            <p:nvPr/>
          </p:nvSpPr>
          <p:spPr>
            <a:xfrm>
              <a:off x="0" y="38100"/>
              <a:ext cx="7088956" cy="921063"/>
            </a:xfrm>
            <a:prstGeom prst="rect">
              <a:avLst/>
            </a:prstGeom>
          </p:spPr>
          <p:txBody>
            <a:bodyPr lIns="0" tIns="0" rIns="0" bIns="0" rtlCol="0" anchor="t">
              <a:spAutoFit/>
            </a:bodyPr>
            <a:lstStyle/>
            <a:p>
              <a:pPr marL="0" lvl="0" indent="0" algn="l">
                <a:lnSpc>
                  <a:spcPts val="5255"/>
                </a:lnSpc>
                <a:spcBef>
                  <a:spcPct val="0"/>
                </a:spcBef>
              </a:pPr>
              <a:r>
                <a:rPr lang="en-US" sz="4777" b="1" spc="-143">
                  <a:solidFill>
                    <a:srgbClr val="161616"/>
                  </a:solidFill>
                  <a:latin typeface="Inter Bold"/>
                  <a:ea typeface="Inter Bold"/>
                  <a:cs typeface="Inter Bold"/>
                  <a:sym typeface="Inter Bold"/>
                </a:rPr>
                <a:t>IMPORT DATA</a:t>
              </a:r>
            </a:p>
          </p:txBody>
        </p:sp>
        <p:sp>
          <p:nvSpPr>
            <p:cNvPr id="5" name="TextBox 5"/>
            <p:cNvSpPr txBox="1"/>
            <p:nvPr/>
          </p:nvSpPr>
          <p:spPr>
            <a:xfrm>
              <a:off x="0" y="1304302"/>
              <a:ext cx="7088956" cy="2884966"/>
            </a:xfrm>
            <a:prstGeom prst="rect">
              <a:avLst/>
            </a:prstGeom>
          </p:spPr>
          <p:txBody>
            <a:bodyPr lIns="0" tIns="0" rIns="0" bIns="0" rtlCol="0" anchor="t">
              <a:spAutoFit/>
            </a:bodyPr>
            <a:lstStyle/>
            <a:p>
              <a:pPr marL="0" lvl="0" indent="0" algn="l">
                <a:lnSpc>
                  <a:spcPts val="2454"/>
                </a:lnSpc>
                <a:spcBef>
                  <a:spcPct val="0"/>
                </a:spcBef>
              </a:pPr>
              <a:r>
                <a:rPr lang="en-US" sz="1752" spc="-52">
                  <a:solidFill>
                    <a:srgbClr val="161616"/>
                  </a:solidFill>
                  <a:latin typeface="Inter"/>
                  <a:ea typeface="Inter"/>
                  <a:cs typeface="Inter"/>
                  <a:sym typeface="Inter"/>
                </a:rPr>
                <a:t>IMPORTDATA.PY GESTISCE LA CONNESSIONE A MONGODB E L’IMPORTAZIONE DEL DATASET IN FORMATO CSV, OCCUPANDOSI ANCHE DELLA PULIZIA PRELIMINARE DEI DATI. IN QUESTA FASE VENGONO ELIMINATI CAMPI NON VALIDI, GESTITI I VALORI MANCANTI E CREATI INDICI PER OTTIMIZZARE LE QUERY</a:t>
              </a:r>
            </a:p>
          </p:txBody>
        </p:sp>
      </p:grpSp>
      <p:grpSp>
        <p:nvGrpSpPr>
          <p:cNvPr id="6" name="Group 6"/>
          <p:cNvGrpSpPr/>
          <p:nvPr/>
        </p:nvGrpSpPr>
        <p:grpSpPr>
          <a:xfrm>
            <a:off x="6467726" y="6376461"/>
            <a:ext cx="5162190" cy="3453333"/>
            <a:chOff x="0" y="0"/>
            <a:chExt cx="6882920" cy="4604444"/>
          </a:xfrm>
        </p:grpSpPr>
        <p:sp>
          <p:nvSpPr>
            <p:cNvPr id="7" name="TextBox 7"/>
            <p:cNvSpPr txBox="1"/>
            <p:nvPr/>
          </p:nvSpPr>
          <p:spPr>
            <a:xfrm>
              <a:off x="0" y="38100"/>
              <a:ext cx="6882920" cy="921063"/>
            </a:xfrm>
            <a:prstGeom prst="rect">
              <a:avLst/>
            </a:prstGeom>
          </p:spPr>
          <p:txBody>
            <a:bodyPr lIns="0" tIns="0" rIns="0" bIns="0" rtlCol="0" anchor="t">
              <a:spAutoFit/>
            </a:bodyPr>
            <a:lstStyle/>
            <a:p>
              <a:pPr marL="0" lvl="0" indent="0" algn="l">
                <a:lnSpc>
                  <a:spcPts val="5255"/>
                </a:lnSpc>
                <a:spcBef>
                  <a:spcPct val="0"/>
                </a:spcBef>
              </a:pPr>
              <a:r>
                <a:rPr lang="en-US" sz="4777" b="1" spc="-143">
                  <a:solidFill>
                    <a:srgbClr val="161616"/>
                  </a:solidFill>
                  <a:latin typeface="Inter Bold"/>
                  <a:ea typeface="Inter Bold"/>
                  <a:cs typeface="Inter Bold"/>
                  <a:sym typeface="Inter Bold"/>
                </a:rPr>
                <a:t>PRE PROCESSING</a:t>
              </a:r>
            </a:p>
          </p:txBody>
        </p:sp>
        <p:sp>
          <p:nvSpPr>
            <p:cNvPr id="8" name="TextBox 8"/>
            <p:cNvSpPr txBox="1"/>
            <p:nvPr/>
          </p:nvSpPr>
          <p:spPr>
            <a:xfrm>
              <a:off x="0" y="1304302"/>
              <a:ext cx="6882920" cy="3300142"/>
            </a:xfrm>
            <a:prstGeom prst="rect">
              <a:avLst/>
            </a:prstGeom>
          </p:spPr>
          <p:txBody>
            <a:bodyPr lIns="0" tIns="0" rIns="0" bIns="0" rtlCol="0" anchor="t">
              <a:spAutoFit/>
            </a:bodyPr>
            <a:lstStyle/>
            <a:p>
              <a:pPr marL="0" lvl="0" indent="0" algn="l">
                <a:lnSpc>
                  <a:spcPts val="2454"/>
                </a:lnSpc>
                <a:spcBef>
                  <a:spcPct val="0"/>
                </a:spcBef>
              </a:pPr>
              <a:r>
                <a:rPr lang="en-US" sz="1752" spc="-52">
                  <a:solidFill>
                    <a:srgbClr val="161616"/>
                  </a:solidFill>
                  <a:latin typeface="Inter"/>
                  <a:ea typeface="Inter"/>
                  <a:cs typeface="Inter"/>
                  <a:sym typeface="Inter"/>
                </a:rPr>
                <a:t>PREPROCESSING.PY IMPLEMENTA LE OPERAZIONI DI PULIZIA E NORMALIZZAZIONE DEL TESTO, COME LA RIMOZIONE DI URL, HASHTAG, CARATTERI SPECIALI E LA STANDARDIZZAZIONE IN MINUSCOLO. SUCCESSIVAMENTE APPLICA TOKENIZZAZIONE E FILTRAGGIO DELLE STOPWORDS, PREPARANDO I DATI PER L’EMBEDDING</a:t>
              </a:r>
            </a:p>
          </p:txBody>
        </p:sp>
      </p:grpSp>
      <p:grpSp>
        <p:nvGrpSpPr>
          <p:cNvPr id="9" name="Group 9"/>
          <p:cNvGrpSpPr/>
          <p:nvPr/>
        </p:nvGrpSpPr>
        <p:grpSpPr>
          <a:xfrm>
            <a:off x="12168153" y="6376461"/>
            <a:ext cx="5367088" cy="2851199"/>
            <a:chOff x="0" y="0"/>
            <a:chExt cx="7156117" cy="3801599"/>
          </a:xfrm>
        </p:grpSpPr>
        <p:sp>
          <p:nvSpPr>
            <p:cNvPr id="10" name="TextBox 10"/>
            <p:cNvSpPr txBox="1"/>
            <p:nvPr/>
          </p:nvSpPr>
          <p:spPr>
            <a:xfrm>
              <a:off x="0" y="28575"/>
              <a:ext cx="7156117" cy="771596"/>
            </a:xfrm>
            <a:prstGeom prst="rect">
              <a:avLst/>
            </a:prstGeom>
          </p:spPr>
          <p:txBody>
            <a:bodyPr lIns="0" tIns="0" rIns="0" bIns="0" rtlCol="0" anchor="t">
              <a:spAutoFit/>
            </a:bodyPr>
            <a:lstStyle/>
            <a:p>
              <a:pPr marL="0" lvl="0" indent="0" algn="l">
                <a:lnSpc>
                  <a:spcPts val="4420"/>
                </a:lnSpc>
                <a:spcBef>
                  <a:spcPct val="0"/>
                </a:spcBef>
              </a:pPr>
              <a:r>
                <a:rPr lang="en-US" sz="4018" b="1" spc="-120">
                  <a:solidFill>
                    <a:srgbClr val="161616"/>
                  </a:solidFill>
                  <a:latin typeface="Inter Bold"/>
                  <a:ea typeface="Inter Bold"/>
                  <a:cs typeface="Inter Bold"/>
                  <a:sym typeface="Inter Bold"/>
                </a:rPr>
                <a:t>LEMMATIZZAZIONE</a:t>
              </a:r>
            </a:p>
          </p:txBody>
        </p:sp>
        <p:sp>
          <p:nvSpPr>
            <p:cNvPr id="11" name="TextBox 11"/>
            <p:cNvSpPr txBox="1"/>
            <p:nvPr/>
          </p:nvSpPr>
          <p:spPr>
            <a:xfrm>
              <a:off x="0" y="1161176"/>
              <a:ext cx="7156117" cy="2640423"/>
            </a:xfrm>
            <a:prstGeom prst="rect">
              <a:avLst/>
            </a:prstGeom>
          </p:spPr>
          <p:txBody>
            <a:bodyPr lIns="0" tIns="0" rIns="0" bIns="0" rtlCol="0" anchor="t">
              <a:spAutoFit/>
            </a:bodyPr>
            <a:lstStyle/>
            <a:p>
              <a:pPr marL="0" lvl="0" indent="0" algn="l">
                <a:lnSpc>
                  <a:spcPts val="2616"/>
                </a:lnSpc>
                <a:spcBef>
                  <a:spcPct val="0"/>
                </a:spcBef>
              </a:pPr>
              <a:r>
                <a:rPr lang="en-US" sz="1869" u="none" spc="-56">
                  <a:solidFill>
                    <a:srgbClr val="161616"/>
                  </a:solidFill>
                  <a:latin typeface="Inter"/>
                  <a:ea typeface="Inter"/>
                  <a:cs typeface="Inter"/>
                  <a:sym typeface="Inter"/>
                </a:rPr>
                <a:t>LA LEMMATIZZAZIONE RIDUCE OGNI PAROLA ALLA SUA FORMA BASE TRAMITE POS TAGGING, ELIMINANDO LE VARIANTI MORFOLOGICHE. QUESTO PROCESSO PERMETTE DI DIMINUIRE L’AMBIGUITÀ LINGUISTICA E DI RENDERE IL TESTO PIÙ UNIFORME PER L’ANALISI</a:t>
              </a:r>
            </a:p>
          </p:txBody>
        </p:sp>
      </p:grpSp>
      <p:sp>
        <p:nvSpPr>
          <p:cNvPr id="12" name="TextBox 12"/>
          <p:cNvSpPr txBox="1"/>
          <p:nvPr/>
        </p:nvSpPr>
        <p:spPr>
          <a:xfrm>
            <a:off x="752759" y="1069347"/>
            <a:ext cx="9466052" cy="4034024"/>
          </a:xfrm>
          <a:prstGeom prst="rect">
            <a:avLst/>
          </a:prstGeom>
        </p:spPr>
        <p:txBody>
          <a:bodyPr lIns="0" tIns="0" rIns="0" bIns="0" rtlCol="0" anchor="t">
            <a:spAutoFit/>
          </a:bodyPr>
          <a:lstStyle/>
          <a:p>
            <a:pPr algn="l">
              <a:lnSpc>
                <a:spcPts val="14453"/>
              </a:lnSpc>
            </a:pPr>
            <a:r>
              <a:rPr lang="en-US" sz="13139" b="1">
                <a:solidFill>
                  <a:srgbClr val="9D0618"/>
                </a:solidFill>
                <a:latin typeface="Heading Now 31-38 Bold"/>
                <a:ea typeface="Heading Now 31-38 Bold"/>
                <a:cs typeface="Heading Now 31-38 Bold"/>
                <a:sym typeface="Heading Now 31-38 Bold"/>
              </a:rPr>
              <a:t>TEXT </a:t>
            </a:r>
          </a:p>
          <a:p>
            <a:pPr marL="0" lvl="0" indent="0" algn="l">
              <a:lnSpc>
                <a:spcPts val="14453"/>
              </a:lnSpc>
              <a:spcBef>
                <a:spcPct val="0"/>
              </a:spcBef>
            </a:pPr>
            <a:r>
              <a:rPr lang="en-US" sz="13139" b="1">
                <a:solidFill>
                  <a:srgbClr val="9D0618"/>
                </a:solidFill>
                <a:latin typeface="Heading Now 31-38 Bold"/>
                <a:ea typeface="Heading Now 31-38 Bold"/>
                <a:cs typeface="Heading Now 31-38 Bold"/>
                <a:sym typeface="Heading Now 31-38 Bold"/>
              </a:rPr>
              <a:t>PRE PROCESSING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1115</Words>
  <Application>Microsoft Office PowerPoint</Application>
  <PresentationFormat>Personalizzato</PresentationFormat>
  <Paragraphs>104</Paragraphs>
  <Slides>16</Slides>
  <Notes>0</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16</vt:i4>
      </vt:variant>
    </vt:vector>
  </HeadingPairs>
  <TitlesOfParts>
    <vt:vector size="24" baseType="lpstr">
      <vt:lpstr>Inter Medium</vt:lpstr>
      <vt:lpstr>Inter</vt:lpstr>
      <vt:lpstr>Inter Bold</vt:lpstr>
      <vt:lpstr>Calibri</vt:lpstr>
      <vt:lpstr>Heading Now 31-38 Bold</vt:lpstr>
      <vt:lpstr>Arial</vt:lpstr>
      <vt:lpstr>Sloop Script Pro</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Work Def</dc:title>
  <cp:lastModifiedBy>DAVIDE PEDRETTI</cp:lastModifiedBy>
  <cp:revision>3</cp:revision>
  <dcterms:created xsi:type="dcterms:W3CDTF">2006-08-16T00:00:00Z</dcterms:created>
  <dcterms:modified xsi:type="dcterms:W3CDTF">2025-09-04T17:25:51Z</dcterms:modified>
  <dc:identifier>DAGx7v6fPQ0</dc:identifier>
</cp:coreProperties>
</file>